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sldIdLst>
    <p:sldId id="257" r:id="rId2"/>
    <p:sldId id="260" r:id="rId3"/>
    <p:sldId id="263" r:id="rId4"/>
    <p:sldId id="264" r:id="rId5"/>
    <p:sldId id="265" r:id="rId6"/>
    <p:sldId id="266"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35D9B"/>
    <a:srgbClr val="A87DAB"/>
    <a:srgbClr val="C1A0BF"/>
    <a:srgbClr val="845164"/>
    <a:srgbClr val="BB8092"/>
    <a:srgbClr val="9E6375"/>
    <a:srgbClr val="D31920"/>
    <a:srgbClr val="231D23"/>
    <a:srgbClr val="7EC246"/>
    <a:srgbClr val="5C93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55" autoAdjust="0"/>
    <p:restoredTop sz="94639" autoAdjust="0"/>
  </p:normalViewPr>
  <p:slideViewPr>
    <p:cSldViewPr>
      <p:cViewPr>
        <p:scale>
          <a:sx n="90" d="100"/>
          <a:sy n="90" d="100"/>
        </p:scale>
        <p:origin x="-1608" y="-468"/>
      </p:cViewPr>
      <p:guideLst>
        <p:guide orient="horz" pos="2160"/>
        <p:guide pos="2880"/>
      </p:guideLst>
    </p:cSldViewPr>
  </p:slideViewPr>
  <p:outlineViewPr>
    <p:cViewPr>
      <p:scale>
        <a:sx n="33" d="100"/>
        <a:sy n="33" d="100"/>
      </p:scale>
      <p:origin x="0" y="2052"/>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Tree>
    <p:extLst>
      <p:ext uri="{BB962C8B-B14F-4D97-AF65-F5344CB8AC3E}">
        <p14:creationId xmlns:p14="http://schemas.microsoft.com/office/powerpoint/2010/main" val="19226394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9234928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7274000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935D9B"/>
                </a:solidFill>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8448953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7152216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1"/>
            <a:ext cx="4038600" cy="4061048"/>
          </a:xfrm>
          <a:ln>
            <a:solidFill>
              <a:srgbClr val="935D9B"/>
            </a:solidFill>
          </a:ln>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648200" y="1600201"/>
            <a:ext cx="4038600" cy="4061048"/>
          </a:xfrm>
          <a:ln>
            <a:solidFill>
              <a:srgbClr val="935D9B"/>
            </a:solidFill>
          </a:ln>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3927155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1450879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4227166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97012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22129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522779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1"/>
            <a:ext cx="8229600" cy="427765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TextBox 6"/>
          <p:cNvSpPr txBox="1"/>
          <p:nvPr userDrawn="1"/>
        </p:nvSpPr>
        <p:spPr>
          <a:xfrm>
            <a:off x="179512" y="5805264"/>
            <a:ext cx="1728192" cy="215444"/>
          </a:xfrm>
          <a:prstGeom prst="rect">
            <a:avLst/>
          </a:prstGeom>
          <a:noFill/>
        </p:spPr>
        <p:txBody>
          <a:bodyPr wrap="square" rtlCol="0">
            <a:spAutoFit/>
          </a:bodyPr>
          <a:lstStyle/>
          <a:p>
            <a:r>
              <a:rPr lang="en-GB" sz="800" dirty="0" smtClean="0">
                <a:latin typeface="Arial" panose="020B0604020202020204" pitchFamily="34" charset="0"/>
                <a:cs typeface="Arial" panose="020B0604020202020204" pitchFamily="34" charset="0"/>
              </a:rPr>
              <a:t>© OCR </a:t>
            </a:r>
            <a:r>
              <a:rPr lang="en-GB" sz="800" dirty="0" smtClean="0">
                <a:latin typeface="Arial" panose="020B0604020202020204" pitchFamily="34" charset="0"/>
                <a:cs typeface="Arial" panose="020B0604020202020204" pitchFamily="34" charset="0"/>
              </a:rPr>
              <a:t>2018</a:t>
            </a:r>
            <a:endParaRPr lang="en-GB" sz="800" dirty="0">
              <a:latin typeface="Arial" panose="020B0604020202020204" pitchFamily="34" charset="0"/>
              <a:cs typeface="Arial" panose="020B0604020202020204" pitchFamily="34" charset="0"/>
            </a:endParaRPr>
          </a:p>
        </p:txBody>
      </p:sp>
      <p:pic>
        <p:nvPicPr>
          <p:cNvPr id="1026" name="Picture 2" descr="A Level Drama and Theatre"/>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0" y="6029670"/>
            <a:ext cx="9133200" cy="8283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76332"/>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914400" rtl="0" eaLnBrk="1" latinLnBrk="0" hangingPunct="1">
        <a:spcBef>
          <a:spcPct val="0"/>
        </a:spcBef>
        <a:buNone/>
        <a:defRPr sz="4400" kern="1200">
          <a:solidFill>
            <a:srgbClr val="935D9B"/>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mailto:resources.feedback@ocr.org.uk"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A Level Drama and Theatre&#10;H459&#10;For first teaching in 2016&#10;www.ocr.org.uk/dram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0"/>
            <a:ext cx="9143999" cy="685907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323528" y="3501008"/>
            <a:ext cx="3600400" cy="892552"/>
          </a:xfrm>
          <a:prstGeom prst="rect">
            <a:avLst/>
          </a:prstGeom>
          <a:noFill/>
        </p:spPr>
        <p:txBody>
          <a:bodyPr wrap="square" rtlCol="0">
            <a:spAutoFit/>
          </a:bodyPr>
          <a:lstStyle/>
          <a:p>
            <a:r>
              <a:rPr lang="en-GB" sz="2600" b="1" dirty="0" smtClean="0">
                <a:solidFill>
                  <a:schemeClr val="bg1"/>
                </a:solidFill>
                <a:latin typeface="Arial" panose="020B0604020202020204" pitchFamily="34" charset="0"/>
                <a:cs typeface="Arial" panose="020B0604020202020204" pitchFamily="34" charset="0"/>
              </a:rPr>
              <a:t>H459/21/22 </a:t>
            </a:r>
            <a:r>
              <a:rPr lang="en-GB" sz="2600" b="1" dirty="0" smtClean="0">
                <a:solidFill>
                  <a:schemeClr val="bg1"/>
                </a:solidFill>
                <a:latin typeface="Arial" panose="020B0604020202020204" pitchFamily="34" charset="0"/>
                <a:cs typeface="Arial" panose="020B0604020202020204" pitchFamily="34" charset="0"/>
              </a:rPr>
              <a:t>Exploring and performing texts</a:t>
            </a:r>
            <a:endParaRPr lang="en-GB" sz="26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178706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Guidance</a:t>
            </a:r>
            <a:endParaRPr lang="en-GB" dirty="0"/>
          </a:p>
        </p:txBody>
      </p:sp>
      <p:sp>
        <p:nvSpPr>
          <p:cNvPr id="3" name="Content Placeholder 2"/>
          <p:cNvSpPr>
            <a:spLocks noGrp="1"/>
          </p:cNvSpPr>
          <p:nvPr>
            <p:ph idx="1"/>
          </p:nvPr>
        </p:nvSpPr>
        <p:spPr/>
        <p:txBody>
          <a:bodyPr>
            <a:normAutofit/>
          </a:bodyPr>
          <a:lstStyle/>
          <a:p>
            <a:pPr marL="0" indent="0">
              <a:buNone/>
            </a:pPr>
            <a:r>
              <a:rPr lang="en-GB" sz="1400" dirty="0" smtClean="0"/>
              <a:t>This guide is designed to take you though the H459/21/22 OCR Drama and Theatre concept pro forma for ‘Exploring and performing texts’.  Its aim is to explain how candidates should approach each question.  </a:t>
            </a:r>
          </a:p>
          <a:p>
            <a:pPr marL="0" indent="0">
              <a:buNone/>
            </a:pPr>
            <a:endParaRPr lang="en-GB" sz="1400" dirty="0" smtClean="0"/>
          </a:p>
          <a:p>
            <a:pPr marL="0" indent="0">
              <a:buNone/>
            </a:pPr>
            <a:r>
              <a:rPr lang="en-GB" sz="1400" dirty="0" smtClean="0"/>
              <a:t>The orange text boxes offer further explanation on the questions on the pro forma.</a:t>
            </a:r>
          </a:p>
          <a:p>
            <a:pPr marL="0" indent="0">
              <a:buNone/>
            </a:pPr>
            <a:r>
              <a:rPr lang="en-GB" sz="1400" dirty="0" smtClean="0"/>
              <a:t>They offer guidance on the wording of questions and what candidates should do </a:t>
            </a:r>
          </a:p>
          <a:p>
            <a:pPr marL="0" indent="0">
              <a:buNone/>
            </a:pPr>
            <a:r>
              <a:rPr lang="en-GB" sz="1400" dirty="0" smtClean="0"/>
              <a:t>in response to them.</a:t>
            </a:r>
          </a:p>
          <a:p>
            <a:pPr marL="0" indent="0">
              <a:buNone/>
            </a:pPr>
            <a:endParaRPr lang="en-GB" sz="1400" dirty="0" smtClean="0"/>
          </a:p>
          <a:p>
            <a:pPr marL="0" indent="0">
              <a:buNone/>
            </a:pPr>
            <a:r>
              <a:rPr lang="en-GB" sz="1400" dirty="0" smtClean="0"/>
              <a:t>The green text boxes focus on the awarding of marks for each question.  The pro forma is marked holistically and the questions are not awarded marks separately.</a:t>
            </a:r>
          </a:p>
          <a:p>
            <a:pPr marL="0" indent="0">
              <a:buNone/>
            </a:pPr>
            <a:endParaRPr lang="en-GB" sz="1400" dirty="0"/>
          </a:p>
          <a:p>
            <a:pPr marL="0" indent="0">
              <a:buNone/>
            </a:pPr>
            <a:r>
              <a:rPr lang="en-US" sz="1400" dirty="0"/>
              <a:t>To find an interactive version of </a:t>
            </a:r>
            <a:r>
              <a:rPr lang="en-US" sz="1400" dirty="0" smtClean="0"/>
              <a:t>the concept pro forma, </a:t>
            </a:r>
            <a:r>
              <a:rPr lang="en-US" sz="1400" dirty="0"/>
              <a:t>please look under ‘Forms’ on the Drama and Theatre (H459) page of the OCR website</a:t>
            </a:r>
            <a:r>
              <a:rPr lang="en-US" sz="1400" dirty="0" smtClean="0"/>
              <a:t>.</a:t>
            </a:r>
          </a:p>
          <a:p>
            <a:pPr marL="0" indent="0">
              <a:buNone/>
            </a:pPr>
            <a:endParaRPr lang="en-US" sz="1400" dirty="0"/>
          </a:p>
          <a:p>
            <a:pPr marL="0" indent="0">
              <a:buNone/>
            </a:pPr>
            <a:r>
              <a:rPr lang="en-US" sz="1400" dirty="0"/>
              <a:t>This pro forma must be completed by learners and is assessed for AO1 in ‘Exploring and performing texts’. </a:t>
            </a:r>
            <a:r>
              <a:rPr lang="en-US" sz="1400" b="1" dirty="0"/>
              <a:t>Learners who do not submit this completed pro forma will be awarded 0 marks for AO1 in this component.</a:t>
            </a:r>
          </a:p>
          <a:p>
            <a:pPr marL="0" indent="0">
              <a:buNone/>
            </a:pPr>
            <a:endParaRPr lang="en-GB" sz="1400" dirty="0"/>
          </a:p>
          <a:p>
            <a:pPr marL="0" indent="0">
              <a:buNone/>
            </a:pPr>
            <a:endParaRPr lang="en-GB" sz="1400" dirty="0"/>
          </a:p>
        </p:txBody>
      </p:sp>
      <p:sp>
        <p:nvSpPr>
          <p:cNvPr id="4" name="Rounded Rectangle 3"/>
          <p:cNvSpPr/>
          <p:nvPr/>
        </p:nvSpPr>
        <p:spPr>
          <a:xfrm>
            <a:off x="7020272" y="2636912"/>
            <a:ext cx="1656184" cy="93610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For example: This is looking for candidates to discuss their study of the whole performance text.</a:t>
            </a:r>
            <a:endParaRPr lang="en-GB" sz="1000" dirty="0">
              <a:latin typeface="Arial" panose="020B0604020202020204" pitchFamily="34" charset="0"/>
              <a:cs typeface="Arial" panose="020B0604020202020204" pitchFamily="34" charset="0"/>
            </a:endParaRPr>
          </a:p>
        </p:txBody>
      </p:sp>
      <p:cxnSp>
        <p:nvCxnSpPr>
          <p:cNvPr id="5" name="Straight Arrow Connector 4"/>
          <p:cNvCxnSpPr>
            <a:stCxn id="4" idx="1"/>
          </p:cNvCxnSpPr>
          <p:nvPr/>
        </p:nvCxnSpPr>
        <p:spPr>
          <a:xfrm flipH="1">
            <a:off x="6465015" y="3104964"/>
            <a:ext cx="555257" cy="0"/>
          </a:xfrm>
          <a:prstGeom prst="straightConnector1">
            <a:avLst/>
          </a:prstGeom>
          <a:ln w="28575">
            <a:solidFill>
              <a:srgbClr val="F69240"/>
            </a:solidFill>
            <a:tailEnd type="arrow"/>
          </a:ln>
        </p:spPr>
        <p:style>
          <a:lnRef idx="1">
            <a:schemeClr val="accent6"/>
          </a:lnRef>
          <a:fillRef idx="2">
            <a:schemeClr val="accent6"/>
          </a:fillRef>
          <a:effectRef idx="1">
            <a:schemeClr val="accent6"/>
          </a:effectRef>
          <a:fontRef idx="minor">
            <a:schemeClr val="dk1"/>
          </a:fontRef>
        </p:style>
      </p:cxnSp>
      <p:sp>
        <p:nvSpPr>
          <p:cNvPr id="7" name="Rounded Rectangle 6"/>
          <p:cNvSpPr/>
          <p:nvPr/>
        </p:nvSpPr>
        <p:spPr>
          <a:xfrm>
            <a:off x="6075952" y="3883701"/>
            <a:ext cx="2816528" cy="409395"/>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a:latin typeface="Arial" panose="020B0604020202020204" pitchFamily="34" charset="0"/>
                <a:cs typeface="Arial" panose="020B0604020202020204" pitchFamily="34" charset="0"/>
              </a:rPr>
              <a:t>The pro forma is marked holistically using the mark scheme in the specification. </a:t>
            </a:r>
          </a:p>
        </p:txBody>
      </p:sp>
      <p:cxnSp>
        <p:nvCxnSpPr>
          <p:cNvPr id="8" name="Straight Arrow Connector 7"/>
          <p:cNvCxnSpPr>
            <a:stCxn id="7" idx="1"/>
          </p:cNvCxnSpPr>
          <p:nvPr/>
        </p:nvCxnSpPr>
        <p:spPr>
          <a:xfrm flipH="1" flipV="1">
            <a:off x="5796140" y="3883701"/>
            <a:ext cx="279812" cy="204698"/>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48467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par>
                                <p:cTn id="16" presetID="10" presetClass="entr" presetSubtype="0"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par>
                                <p:cTn id="28" presetID="10" presetClass="entr" presetSubtype="0" fill="hold"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7571184" cy="5649491"/>
          </a:xfrm>
        </p:spPr>
        <p:txBody>
          <a:bodyPr>
            <a:normAutofit/>
          </a:bodyPr>
          <a:lstStyle/>
          <a:p>
            <a:pPr marL="0" indent="0" algn="ctr">
              <a:buNone/>
            </a:pPr>
            <a:endParaRPr lang="en-US" sz="1400" b="1" dirty="0" smtClean="0"/>
          </a:p>
          <a:p>
            <a:pPr marL="0" indent="0" algn="ctr">
              <a:buNone/>
            </a:pPr>
            <a:r>
              <a:rPr lang="en-US" sz="1400" b="1" dirty="0" smtClean="0"/>
              <a:t>Concept pro forma</a:t>
            </a:r>
          </a:p>
          <a:p>
            <a:pPr marL="0" indent="0" algn="ctr">
              <a:buNone/>
            </a:pPr>
            <a:endParaRPr lang="en-US" sz="1400" b="1" dirty="0" smtClean="0"/>
          </a:p>
          <a:p>
            <a:pPr marL="0" indent="0" algn="ctr">
              <a:buNone/>
            </a:pPr>
            <a:r>
              <a:rPr lang="en-US" sz="1400" b="1" dirty="0" smtClean="0"/>
              <a:t>All candidates are required to answer the questions on the pro forma individually.</a:t>
            </a:r>
          </a:p>
          <a:p>
            <a:pPr marL="0" indent="0" algn="ctr">
              <a:buNone/>
            </a:pPr>
            <a:endParaRPr lang="en-US" sz="1400" b="1" dirty="0" smtClean="0"/>
          </a:p>
          <a:p>
            <a:pPr marL="0" indent="0">
              <a:buNone/>
              <a:tabLst>
                <a:tab pos="357188" algn="l"/>
              </a:tabLst>
            </a:pPr>
            <a:r>
              <a:rPr lang="en-US" sz="1400" b="1" dirty="0"/>
              <a:t>1. </a:t>
            </a:r>
            <a:r>
              <a:rPr lang="en-US" sz="1400" b="1" dirty="0" smtClean="0"/>
              <a:t>	</a:t>
            </a:r>
            <a:r>
              <a:rPr lang="en-US" sz="1400" dirty="0" smtClean="0"/>
              <a:t>What </a:t>
            </a:r>
            <a:r>
              <a:rPr lang="en-US" sz="1400" dirty="0"/>
              <a:t>are the demands of the text? You should consider the original intentions of </a:t>
            </a:r>
            <a:r>
              <a:rPr lang="en-US" sz="1400" dirty="0" smtClean="0"/>
              <a:t>	the </a:t>
            </a:r>
            <a:r>
              <a:rPr lang="en-US" sz="1400" dirty="0"/>
              <a:t>playwright and how this may have been performed by others for a present-day </a:t>
            </a:r>
            <a:r>
              <a:rPr lang="en-US" sz="1400" dirty="0" smtClean="0"/>
              <a:t>	audience</a:t>
            </a:r>
            <a:r>
              <a:rPr lang="en-US" sz="1400" dirty="0"/>
              <a:t>. You must include examples from your practical work on the whole text. </a:t>
            </a:r>
            <a:r>
              <a:rPr lang="en-US" sz="1400" dirty="0" smtClean="0"/>
              <a:t>	(</a:t>
            </a:r>
            <a:r>
              <a:rPr lang="en-US" sz="1400" dirty="0"/>
              <a:t>recommended 500 words</a:t>
            </a:r>
            <a:r>
              <a:rPr lang="en-US" sz="1400" dirty="0" smtClean="0"/>
              <a:t>)</a:t>
            </a:r>
            <a:endParaRPr lang="en-GB" sz="1400" dirty="0"/>
          </a:p>
        </p:txBody>
      </p:sp>
      <p:cxnSp>
        <p:nvCxnSpPr>
          <p:cNvPr id="30" name="Straight Arrow Connector 29"/>
          <p:cNvCxnSpPr>
            <a:stCxn id="29" idx="0"/>
          </p:cNvCxnSpPr>
          <p:nvPr/>
        </p:nvCxnSpPr>
        <p:spPr>
          <a:xfrm flipH="1" flipV="1">
            <a:off x="6679611" y="2459126"/>
            <a:ext cx="895992" cy="459136"/>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31" idx="0"/>
          </p:cNvCxnSpPr>
          <p:nvPr/>
        </p:nvCxnSpPr>
        <p:spPr>
          <a:xfrm flipH="1" flipV="1">
            <a:off x="2411761" y="2060848"/>
            <a:ext cx="801088" cy="776199"/>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47" idx="0"/>
          </p:cNvCxnSpPr>
          <p:nvPr/>
        </p:nvCxnSpPr>
        <p:spPr>
          <a:xfrm flipH="1" flipV="1">
            <a:off x="683568" y="2060848"/>
            <a:ext cx="899983" cy="857413"/>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a:stCxn id="48" idx="0"/>
          </p:cNvCxnSpPr>
          <p:nvPr/>
        </p:nvCxnSpPr>
        <p:spPr>
          <a:xfrm flipH="1" flipV="1">
            <a:off x="5013857" y="2204865"/>
            <a:ext cx="1388886" cy="557644"/>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47" name="Rounded Rectangle 46"/>
          <p:cNvSpPr/>
          <p:nvPr/>
        </p:nvSpPr>
        <p:spPr>
          <a:xfrm>
            <a:off x="575439" y="2918261"/>
            <a:ext cx="2016224" cy="72427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question focuses on the research and preparation candidates have completed on the text. </a:t>
            </a:r>
            <a:endParaRPr lang="en-GB" sz="1000" dirty="0">
              <a:latin typeface="Arial" panose="020B0604020202020204" pitchFamily="34" charset="0"/>
              <a:cs typeface="Arial" panose="020B0604020202020204" pitchFamily="34" charset="0"/>
            </a:endParaRPr>
          </a:p>
        </p:txBody>
      </p:sp>
      <p:cxnSp>
        <p:nvCxnSpPr>
          <p:cNvPr id="68" name="Straight Arrow Connector 67"/>
          <p:cNvCxnSpPr>
            <a:stCxn id="67" idx="0"/>
          </p:cNvCxnSpPr>
          <p:nvPr/>
        </p:nvCxnSpPr>
        <p:spPr>
          <a:xfrm flipV="1">
            <a:off x="5013855" y="2060850"/>
            <a:ext cx="801895" cy="776196"/>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67" name="Rounded Rectangle 66"/>
          <p:cNvSpPr/>
          <p:nvPr/>
        </p:nvSpPr>
        <p:spPr>
          <a:xfrm>
            <a:off x="4211959" y="2837046"/>
            <a:ext cx="1603791" cy="1191581"/>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Candidates need to consider the intention of the playwright, which may include considerations of the original performance conditions.</a:t>
            </a:r>
          </a:p>
        </p:txBody>
      </p:sp>
      <p:sp>
        <p:nvSpPr>
          <p:cNvPr id="48" name="Rounded Rectangle 47"/>
          <p:cNvSpPr/>
          <p:nvPr/>
        </p:nvSpPr>
        <p:spPr>
          <a:xfrm>
            <a:off x="5425174" y="2762509"/>
            <a:ext cx="1955138" cy="104643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Candidates should also consider how the performance text has been interpreted by others for a contemporary performance.</a:t>
            </a:r>
          </a:p>
        </p:txBody>
      </p:sp>
      <p:sp>
        <p:nvSpPr>
          <p:cNvPr id="29" name="Rounded Rectangle 28"/>
          <p:cNvSpPr/>
          <p:nvPr/>
        </p:nvSpPr>
        <p:spPr>
          <a:xfrm>
            <a:off x="6402742" y="2918262"/>
            <a:ext cx="2345722" cy="134326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In this component, candidates must study the whole text through practical exploration and then select extracts to perform or design for. They must refer to their work on the whole text in this question and not focus solely on the extract they are performing for the examiner.</a:t>
            </a:r>
          </a:p>
        </p:txBody>
      </p:sp>
      <p:sp>
        <p:nvSpPr>
          <p:cNvPr id="33" name="Rounded Rectangle 32"/>
          <p:cNvSpPr/>
          <p:nvPr/>
        </p:nvSpPr>
        <p:spPr>
          <a:xfrm>
            <a:off x="725889" y="3552708"/>
            <a:ext cx="2088232" cy="1532475"/>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endParaRPr lang="en-GB" sz="1000" dirty="0" smtClean="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A recommended word count has been provided for each question. This is a guide for the level of detail which is required by the question. </a:t>
            </a:r>
          </a:p>
          <a:p>
            <a:endParaRPr lang="en-GB" sz="1000" dirty="0">
              <a:latin typeface="Arial" panose="020B0604020202020204" pitchFamily="34" charset="0"/>
              <a:cs typeface="Arial" panose="020B0604020202020204" pitchFamily="34" charset="0"/>
            </a:endParaRPr>
          </a:p>
          <a:p>
            <a:r>
              <a:rPr lang="en-GB" sz="1000" dirty="0">
                <a:latin typeface="Arial" panose="020B0604020202020204" pitchFamily="34" charset="0"/>
                <a:cs typeface="Arial" panose="020B0604020202020204" pitchFamily="34" charset="0"/>
              </a:rPr>
              <a:t>It is expected that the </a:t>
            </a:r>
            <a:r>
              <a:rPr lang="en-GB" sz="1000" dirty="0" smtClean="0">
                <a:latin typeface="Arial" panose="020B0604020202020204" pitchFamily="34" charset="0"/>
                <a:cs typeface="Arial" panose="020B0604020202020204" pitchFamily="34" charset="0"/>
              </a:rPr>
              <a:t>space provided </a:t>
            </a:r>
            <a:r>
              <a:rPr lang="en-GB" sz="1000" dirty="0">
                <a:latin typeface="Arial" panose="020B0604020202020204" pitchFamily="34" charset="0"/>
                <a:cs typeface="Arial" panose="020B0604020202020204" pitchFamily="34" charset="0"/>
              </a:rPr>
              <a:t>will be enough </a:t>
            </a:r>
            <a:r>
              <a:rPr lang="en-GB" sz="1000" dirty="0" smtClean="0">
                <a:latin typeface="Arial" panose="020B0604020202020204" pitchFamily="34" charset="0"/>
                <a:cs typeface="Arial" panose="020B0604020202020204" pitchFamily="34" charset="0"/>
              </a:rPr>
              <a:t>for </a:t>
            </a:r>
            <a:r>
              <a:rPr lang="en-GB" sz="1000" dirty="0">
                <a:latin typeface="Arial" panose="020B0604020202020204" pitchFamily="34" charset="0"/>
                <a:cs typeface="Arial" panose="020B0604020202020204" pitchFamily="34" charset="0"/>
              </a:rPr>
              <a:t>the most detailed answers</a:t>
            </a:r>
            <a:r>
              <a:rPr lang="en-GB" sz="1000" dirty="0" smtClean="0">
                <a:latin typeface="Arial" panose="020B0604020202020204" pitchFamily="34" charset="0"/>
                <a:cs typeface="Arial" panose="020B0604020202020204" pitchFamily="34" charset="0"/>
              </a:rPr>
              <a:t>.</a:t>
            </a:r>
          </a:p>
          <a:p>
            <a:endParaRPr lang="en-GB" sz="1000" dirty="0">
              <a:latin typeface="Arial" panose="020B0604020202020204" pitchFamily="34" charset="0"/>
              <a:cs typeface="Arial" panose="020B0604020202020204" pitchFamily="34" charset="0"/>
            </a:endParaRPr>
          </a:p>
        </p:txBody>
      </p:sp>
      <p:cxnSp>
        <p:nvCxnSpPr>
          <p:cNvPr id="34" name="Straight Arrow Connector 33"/>
          <p:cNvCxnSpPr>
            <a:stCxn id="33" idx="0"/>
          </p:cNvCxnSpPr>
          <p:nvPr/>
        </p:nvCxnSpPr>
        <p:spPr>
          <a:xfrm flipV="1">
            <a:off x="1770005" y="2688696"/>
            <a:ext cx="209707" cy="864012"/>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43" idx="0"/>
          </p:cNvCxnSpPr>
          <p:nvPr/>
        </p:nvCxnSpPr>
        <p:spPr>
          <a:xfrm flipH="1" flipV="1">
            <a:off x="3212849" y="2564904"/>
            <a:ext cx="743952" cy="1365018"/>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sp>
        <p:nvSpPr>
          <p:cNvPr id="43" name="Rounded Rectangle 42"/>
          <p:cNvSpPr/>
          <p:nvPr/>
        </p:nvSpPr>
        <p:spPr>
          <a:xfrm>
            <a:off x="2948689" y="3929922"/>
            <a:ext cx="2016224" cy="668967"/>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a:latin typeface="Arial" panose="020B0604020202020204" pitchFamily="34" charset="0"/>
                <a:cs typeface="Arial" panose="020B0604020202020204" pitchFamily="34" charset="0"/>
              </a:rPr>
              <a:t>The pro forma is marked holistically using the mark scheme in the specification. </a:t>
            </a:r>
          </a:p>
        </p:txBody>
      </p:sp>
      <p:cxnSp>
        <p:nvCxnSpPr>
          <p:cNvPr id="63" name="Straight Arrow Connector 62"/>
          <p:cNvCxnSpPr>
            <a:stCxn id="39" idx="0"/>
          </p:cNvCxnSpPr>
          <p:nvPr/>
        </p:nvCxnSpPr>
        <p:spPr>
          <a:xfrm flipH="1" flipV="1">
            <a:off x="4964913" y="2564904"/>
            <a:ext cx="1106768" cy="1293501"/>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sp>
        <p:nvSpPr>
          <p:cNvPr id="39" name="Rounded Rectangle 38"/>
          <p:cNvSpPr/>
          <p:nvPr/>
        </p:nvSpPr>
        <p:spPr>
          <a:xfrm>
            <a:off x="4991561" y="3858405"/>
            <a:ext cx="2160240" cy="721122"/>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question assesses AO1. It assesses the candidate’s approach to preparing for the performance.</a:t>
            </a:r>
            <a:endParaRPr lang="en-GB" sz="1000" dirty="0">
              <a:latin typeface="Arial" panose="020B0604020202020204" pitchFamily="34" charset="0"/>
              <a:cs typeface="Arial" panose="020B0604020202020204" pitchFamily="34" charset="0"/>
            </a:endParaRPr>
          </a:p>
        </p:txBody>
      </p:sp>
      <p:sp>
        <p:nvSpPr>
          <p:cNvPr id="31" name="Rounded Rectangle 30"/>
          <p:cNvSpPr/>
          <p:nvPr/>
        </p:nvSpPr>
        <p:spPr>
          <a:xfrm>
            <a:off x="1979712" y="2837047"/>
            <a:ext cx="2466274" cy="130638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The ‘demands’ of the text refer to the aspects that must be considered for the text to come off the page and become a performance. This could be challenges for the actors, directors, designer or considerations for a contemporary audience.</a:t>
            </a:r>
            <a:endParaRPr lang="en-GB"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3200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subTnLst>
                                    <p:set>
                                      <p:cBhvr override="childStyle">
                                        <p:cTn dur="1" fill="hold" display="0" masterRel="nextClick" afterEffect="1"/>
                                        <p:tgtEl>
                                          <p:spTgt spid="47"/>
                                        </p:tgtEl>
                                        <p:attrNameLst>
                                          <p:attrName>style.visibility</p:attrName>
                                        </p:attrNameLst>
                                      </p:cBhvr>
                                      <p:to>
                                        <p:strVal val="hidden"/>
                                      </p:to>
                                    </p:set>
                                  </p:subTnLst>
                                </p:cTn>
                              </p:par>
                              <p:par>
                                <p:cTn id="8" presetID="10" presetClass="entr" presetSubtype="0" fill="hold" nodeType="withEffect">
                                  <p:stCondLst>
                                    <p:cond delay="0"/>
                                  </p:stCondLst>
                                  <p:childTnLst>
                                    <p:set>
                                      <p:cBhvr>
                                        <p:cTn id="9" dur="1" fill="hold">
                                          <p:stCondLst>
                                            <p:cond delay="0"/>
                                          </p:stCondLst>
                                        </p:cTn>
                                        <p:tgtEl>
                                          <p:spTgt spid="45"/>
                                        </p:tgtEl>
                                        <p:attrNameLst>
                                          <p:attrName>style.visibility</p:attrName>
                                        </p:attrNameLst>
                                      </p:cBhvr>
                                      <p:to>
                                        <p:strVal val="visible"/>
                                      </p:to>
                                    </p:set>
                                    <p:animEffect transition="in" filter="fade">
                                      <p:cBhvr>
                                        <p:cTn id="10" dur="500"/>
                                        <p:tgtEl>
                                          <p:spTgt spid="45"/>
                                        </p:tgtEl>
                                      </p:cBhvr>
                                    </p:animEffect>
                                  </p:childTnLst>
                                  <p:subTnLst>
                                    <p:set>
                                      <p:cBhvr override="childStyle">
                                        <p:cTn dur="1" fill="hold" display="0" masterRel="nextClick" afterEffect="1"/>
                                        <p:tgtEl>
                                          <p:spTgt spid="45"/>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childTnLst>
                                  <p:subTnLst>
                                    <p:set>
                                      <p:cBhvr override="childStyle">
                                        <p:cTn dur="1" fill="hold" display="0" masterRel="nextClick" afterEffect="1"/>
                                        <p:tgtEl>
                                          <p:spTgt spid="31"/>
                                        </p:tgtEl>
                                        <p:attrNameLst>
                                          <p:attrName>style.visibility</p:attrName>
                                        </p:attrNameLst>
                                      </p:cBhvr>
                                      <p:to>
                                        <p:strVal val="hidden"/>
                                      </p:to>
                                    </p:set>
                                  </p:subTnLst>
                                </p:cTn>
                              </p:par>
                              <p:par>
                                <p:cTn id="16" presetID="10" presetClass="entr" presetSubtype="0" fill="hold" nodeType="with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fade">
                                      <p:cBhvr>
                                        <p:cTn id="18" dur="500"/>
                                        <p:tgtEl>
                                          <p:spTgt spid="32"/>
                                        </p:tgtEl>
                                      </p:cBhvr>
                                    </p:animEffect>
                                  </p:childTnLst>
                                  <p:subTnLst>
                                    <p:set>
                                      <p:cBhvr override="childStyle">
                                        <p:cTn dur="1" fill="hold" display="0" masterRel="nextClick" afterEffect="1"/>
                                        <p:tgtEl>
                                          <p:spTgt spid="32"/>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7"/>
                                        </p:tgtEl>
                                        <p:attrNameLst>
                                          <p:attrName>style.visibility</p:attrName>
                                        </p:attrNameLst>
                                      </p:cBhvr>
                                      <p:to>
                                        <p:strVal val="visible"/>
                                      </p:to>
                                    </p:set>
                                    <p:animEffect transition="in" filter="fade">
                                      <p:cBhvr>
                                        <p:cTn id="23" dur="500"/>
                                        <p:tgtEl>
                                          <p:spTgt spid="67"/>
                                        </p:tgtEl>
                                      </p:cBhvr>
                                    </p:animEffect>
                                  </p:childTnLst>
                                  <p:subTnLst>
                                    <p:set>
                                      <p:cBhvr override="childStyle">
                                        <p:cTn dur="1" fill="hold" display="0" masterRel="nextClick" afterEffect="1"/>
                                        <p:tgtEl>
                                          <p:spTgt spid="67"/>
                                        </p:tgtEl>
                                        <p:attrNameLst>
                                          <p:attrName>style.visibility</p:attrName>
                                        </p:attrNameLst>
                                      </p:cBhvr>
                                      <p:to>
                                        <p:strVal val="hidden"/>
                                      </p:to>
                                    </p:set>
                                  </p:subTnLst>
                                </p:cTn>
                              </p:par>
                              <p:par>
                                <p:cTn id="24" presetID="10" presetClass="entr" presetSubtype="0" fill="hold" nodeType="withEffect">
                                  <p:stCondLst>
                                    <p:cond delay="0"/>
                                  </p:stCondLst>
                                  <p:childTnLst>
                                    <p:set>
                                      <p:cBhvr>
                                        <p:cTn id="25" dur="1" fill="hold">
                                          <p:stCondLst>
                                            <p:cond delay="0"/>
                                          </p:stCondLst>
                                        </p:cTn>
                                        <p:tgtEl>
                                          <p:spTgt spid="68"/>
                                        </p:tgtEl>
                                        <p:attrNameLst>
                                          <p:attrName>style.visibility</p:attrName>
                                        </p:attrNameLst>
                                      </p:cBhvr>
                                      <p:to>
                                        <p:strVal val="visible"/>
                                      </p:to>
                                    </p:set>
                                    <p:animEffect transition="in" filter="fade">
                                      <p:cBhvr>
                                        <p:cTn id="26" dur="500"/>
                                        <p:tgtEl>
                                          <p:spTgt spid="68"/>
                                        </p:tgtEl>
                                      </p:cBhvr>
                                    </p:animEffect>
                                  </p:childTnLst>
                                  <p:subTnLst>
                                    <p:set>
                                      <p:cBhvr override="childStyle">
                                        <p:cTn dur="1" fill="hold" display="0" masterRel="nextClick" afterEffect="1"/>
                                        <p:tgtEl>
                                          <p:spTgt spid="68"/>
                                        </p:tgtEl>
                                        <p:attrNameLst>
                                          <p:attrName>style.visibility</p:attrName>
                                        </p:attrNameLst>
                                      </p:cBhvr>
                                      <p:to>
                                        <p:strVal val="hidden"/>
                                      </p:to>
                                    </p:set>
                                  </p:sub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48"/>
                                        </p:tgtEl>
                                        <p:attrNameLst>
                                          <p:attrName>style.visibility</p:attrName>
                                        </p:attrNameLst>
                                      </p:cBhvr>
                                      <p:to>
                                        <p:strVal val="visible"/>
                                      </p:to>
                                    </p:set>
                                    <p:animEffect transition="in" filter="fade">
                                      <p:cBhvr>
                                        <p:cTn id="31" dur="500"/>
                                        <p:tgtEl>
                                          <p:spTgt spid="48"/>
                                        </p:tgtEl>
                                      </p:cBhvr>
                                    </p:animEffect>
                                  </p:childTnLst>
                                  <p:subTnLst>
                                    <p:set>
                                      <p:cBhvr override="childStyle">
                                        <p:cTn dur="1" fill="hold" display="0" masterRel="nextClick" afterEffect="1"/>
                                        <p:tgtEl>
                                          <p:spTgt spid="48"/>
                                        </p:tgtEl>
                                        <p:attrNameLst>
                                          <p:attrName>style.visibility</p:attrName>
                                        </p:attrNameLst>
                                      </p:cBhvr>
                                      <p:to>
                                        <p:strVal val="hidden"/>
                                      </p:to>
                                    </p:set>
                                  </p:subTnLst>
                                </p:cTn>
                              </p:par>
                              <p:par>
                                <p:cTn id="32" presetID="10" presetClass="entr" presetSubtype="0" fill="hold" nodeType="withEffect">
                                  <p:stCondLst>
                                    <p:cond delay="0"/>
                                  </p:stCondLst>
                                  <p:childTnLst>
                                    <p:set>
                                      <p:cBhvr>
                                        <p:cTn id="33" dur="1" fill="hold">
                                          <p:stCondLst>
                                            <p:cond delay="0"/>
                                          </p:stCondLst>
                                        </p:cTn>
                                        <p:tgtEl>
                                          <p:spTgt spid="46"/>
                                        </p:tgtEl>
                                        <p:attrNameLst>
                                          <p:attrName>style.visibility</p:attrName>
                                        </p:attrNameLst>
                                      </p:cBhvr>
                                      <p:to>
                                        <p:strVal val="visible"/>
                                      </p:to>
                                    </p:set>
                                    <p:animEffect transition="in" filter="fade">
                                      <p:cBhvr>
                                        <p:cTn id="34" dur="500"/>
                                        <p:tgtEl>
                                          <p:spTgt spid="46"/>
                                        </p:tgtEl>
                                      </p:cBhvr>
                                    </p:animEffect>
                                  </p:childTnLst>
                                  <p:subTnLst>
                                    <p:set>
                                      <p:cBhvr override="childStyle">
                                        <p:cTn dur="1" fill="hold" display="0" masterRel="nextClick" afterEffect="1"/>
                                        <p:tgtEl>
                                          <p:spTgt spid="46"/>
                                        </p:tgtEl>
                                        <p:attrNameLst>
                                          <p:attrName>style.visibility</p:attrName>
                                        </p:attrNameLst>
                                      </p:cBhvr>
                                      <p:to>
                                        <p:strVal val="hidden"/>
                                      </p:to>
                                    </p:set>
                                  </p:sub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500"/>
                                        <p:tgtEl>
                                          <p:spTgt spid="29"/>
                                        </p:tgtEl>
                                      </p:cBhvr>
                                    </p:animEffect>
                                  </p:childTnLst>
                                  <p:subTnLst>
                                    <p:set>
                                      <p:cBhvr override="childStyle">
                                        <p:cTn dur="1" fill="hold" display="0" masterRel="nextClick" afterEffect="1"/>
                                        <p:tgtEl>
                                          <p:spTgt spid="29"/>
                                        </p:tgtEl>
                                        <p:attrNameLst>
                                          <p:attrName>style.visibility</p:attrName>
                                        </p:attrNameLst>
                                      </p:cBhvr>
                                      <p:to>
                                        <p:strVal val="hidden"/>
                                      </p:to>
                                    </p:set>
                                  </p:subTnLst>
                                </p:cTn>
                              </p:par>
                              <p:par>
                                <p:cTn id="40" presetID="10" presetClass="entr" presetSubtype="0" fill="hold" nodeType="with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fade">
                                      <p:cBhvr>
                                        <p:cTn id="42" dur="500"/>
                                        <p:tgtEl>
                                          <p:spTgt spid="30"/>
                                        </p:tgtEl>
                                      </p:cBhvr>
                                    </p:animEffect>
                                  </p:childTnLst>
                                  <p:subTnLst>
                                    <p:set>
                                      <p:cBhvr override="childStyle">
                                        <p:cTn dur="1" fill="hold" display="0" masterRel="nextClick" afterEffect="1"/>
                                        <p:tgtEl>
                                          <p:spTgt spid="30"/>
                                        </p:tgtEl>
                                        <p:attrNameLst>
                                          <p:attrName>style.visibility</p:attrName>
                                        </p:attrNameLst>
                                      </p:cBhvr>
                                      <p:to>
                                        <p:strVal val="hidden"/>
                                      </p:to>
                                    </p:set>
                                  </p:sub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subTnLst>
                                    <p:set>
                                      <p:cBhvr override="childStyle">
                                        <p:cTn dur="1" fill="hold" display="0" masterRel="nextClick" afterEffect="1"/>
                                        <p:tgtEl>
                                          <p:spTgt spid="33"/>
                                        </p:tgtEl>
                                        <p:attrNameLst>
                                          <p:attrName>style.visibility</p:attrName>
                                        </p:attrNameLst>
                                      </p:cBhvr>
                                      <p:to>
                                        <p:strVal val="hidden"/>
                                      </p:to>
                                    </p:set>
                                  </p:subTnLst>
                                </p:cTn>
                              </p:par>
                              <p:par>
                                <p:cTn id="48" presetID="10" presetClass="entr" presetSubtype="0" fill="hold" nodeType="with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subTnLst>
                                    <p:set>
                                      <p:cBhvr override="childStyle">
                                        <p:cTn dur="1" fill="hold" display="0" masterRel="nextClick" afterEffect="1"/>
                                        <p:tgtEl>
                                          <p:spTgt spid="34"/>
                                        </p:tgtEl>
                                        <p:attrNameLst>
                                          <p:attrName>style.visibility</p:attrName>
                                        </p:attrNameLst>
                                      </p:cBhvr>
                                      <p:to>
                                        <p:strVal val="hidden"/>
                                      </p:to>
                                    </p:set>
                                  </p:sub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500"/>
                                        <p:tgtEl>
                                          <p:spTgt spid="43"/>
                                        </p:tgtEl>
                                      </p:cBhvr>
                                    </p:animEffect>
                                  </p:childTnLst>
                                  <p:subTnLst>
                                    <p:set>
                                      <p:cBhvr override="childStyle">
                                        <p:cTn dur="1" fill="hold" display="0" masterRel="nextClick" afterEffect="1"/>
                                        <p:tgtEl>
                                          <p:spTgt spid="43"/>
                                        </p:tgtEl>
                                        <p:attrNameLst>
                                          <p:attrName>style.visibility</p:attrName>
                                        </p:attrNameLst>
                                      </p:cBhvr>
                                      <p:to>
                                        <p:strVal val="hidden"/>
                                      </p:to>
                                    </p:set>
                                  </p:subTnLst>
                                </p:cTn>
                              </p:par>
                              <p:par>
                                <p:cTn id="56" presetID="10" presetClass="entr" presetSubtype="0" fill="hold" nodeType="with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fade">
                                      <p:cBhvr>
                                        <p:cTn id="58" dur="500"/>
                                        <p:tgtEl>
                                          <p:spTgt spid="44"/>
                                        </p:tgtEl>
                                      </p:cBhvr>
                                    </p:animEffect>
                                  </p:childTnLst>
                                  <p:subTnLst>
                                    <p:set>
                                      <p:cBhvr override="childStyle">
                                        <p:cTn dur="1" fill="hold" display="0" masterRel="nextClick" afterEffect="1"/>
                                        <p:tgtEl>
                                          <p:spTgt spid="44"/>
                                        </p:tgtEl>
                                        <p:attrNameLst>
                                          <p:attrName>style.visibility</p:attrName>
                                        </p:attrNameLst>
                                      </p:cBhvr>
                                      <p:to>
                                        <p:strVal val="hidden"/>
                                      </p:to>
                                    </p:set>
                                  </p:sub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fade">
                                      <p:cBhvr>
                                        <p:cTn id="63" dur="500"/>
                                        <p:tgtEl>
                                          <p:spTgt spid="39"/>
                                        </p:tgtEl>
                                      </p:cBhvr>
                                    </p:animEffect>
                                  </p:childTnLst>
                                  <p:subTnLst>
                                    <p:set>
                                      <p:cBhvr override="childStyle">
                                        <p:cTn dur="1" fill="hold" display="0" masterRel="nextClick" afterEffect="1"/>
                                        <p:tgtEl>
                                          <p:spTgt spid="39"/>
                                        </p:tgtEl>
                                        <p:attrNameLst>
                                          <p:attrName>style.visibility</p:attrName>
                                        </p:attrNameLst>
                                      </p:cBhvr>
                                      <p:to>
                                        <p:strVal val="hidden"/>
                                      </p:to>
                                    </p:set>
                                  </p:subTnLst>
                                </p:cTn>
                              </p:par>
                              <p:par>
                                <p:cTn id="64" presetID="10" presetClass="entr" presetSubtype="0" fill="hold" nodeType="withEffect">
                                  <p:stCondLst>
                                    <p:cond delay="0"/>
                                  </p:stCondLst>
                                  <p:childTnLst>
                                    <p:set>
                                      <p:cBhvr>
                                        <p:cTn id="65" dur="1" fill="hold">
                                          <p:stCondLst>
                                            <p:cond delay="0"/>
                                          </p:stCondLst>
                                        </p:cTn>
                                        <p:tgtEl>
                                          <p:spTgt spid="63"/>
                                        </p:tgtEl>
                                        <p:attrNameLst>
                                          <p:attrName>style.visibility</p:attrName>
                                        </p:attrNameLst>
                                      </p:cBhvr>
                                      <p:to>
                                        <p:strVal val="visible"/>
                                      </p:to>
                                    </p:set>
                                    <p:animEffect transition="in" filter="fade">
                                      <p:cBhvr>
                                        <p:cTn id="66" dur="500"/>
                                        <p:tgtEl>
                                          <p:spTgt spid="63"/>
                                        </p:tgtEl>
                                      </p:cBhvr>
                                    </p:animEffect>
                                  </p:childTnLst>
                                  <p:subTnLst>
                                    <p:set>
                                      <p:cBhvr override="childStyle">
                                        <p:cTn dur="1" fill="hold" display="0" masterRel="nextClick" afterEffect="1"/>
                                        <p:tgtEl>
                                          <p:spTgt spid="63"/>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67" grpId="0" animBg="1"/>
      <p:bldP spid="48" grpId="0" animBg="1"/>
      <p:bldP spid="29" grpId="0" animBg="1"/>
      <p:bldP spid="33" grpId="0" animBg="1"/>
      <p:bldP spid="43" grpId="0" animBg="1"/>
      <p:bldP spid="39" grpId="0" animBg="1"/>
      <p:bldP spid="3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7571184" cy="5649491"/>
          </a:xfrm>
        </p:spPr>
        <p:txBody>
          <a:bodyPr>
            <a:normAutofit/>
          </a:bodyPr>
          <a:lstStyle/>
          <a:p>
            <a:pPr marL="0" indent="0" algn="ctr">
              <a:buNone/>
            </a:pPr>
            <a:endParaRPr lang="en-US" sz="1400" b="1" dirty="0" smtClean="0"/>
          </a:p>
          <a:p>
            <a:pPr marL="0" indent="0" algn="ctr">
              <a:buNone/>
            </a:pPr>
            <a:r>
              <a:rPr lang="en-US" sz="1400" b="1" dirty="0" smtClean="0"/>
              <a:t>Concept pro forma</a:t>
            </a:r>
          </a:p>
          <a:p>
            <a:pPr marL="0" indent="0" algn="ctr">
              <a:buNone/>
            </a:pPr>
            <a:endParaRPr lang="en-US" sz="1400" b="1" dirty="0" smtClean="0"/>
          </a:p>
          <a:p>
            <a:pPr marL="0" indent="0" algn="ctr">
              <a:buNone/>
            </a:pPr>
            <a:r>
              <a:rPr lang="en-US" sz="1400" b="1" dirty="0" smtClean="0"/>
              <a:t>All candidates are required to answer the questions on the pro forma individually.</a:t>
            </a:r>
          </a:p>
          <a:p>
            <a:pPr marL="0" indent="0" algn="ctr">
              <a:buNone/>
            </a:pPr>
            <a:endParaRPr lang="en-US" sz="1400" b="1" dirty="0" smtClean="0"/>
          </a:p>
          <a:p>
            <a:pPr marL="0" indent="0">
              <a:buNone/>
              <a:tabLst>
                <a:tab pos="357188" algn="l"/>
              </a:tabLst>
            </a:pPr>
            <a:r>
              <a:rPr lang="en-US" sz="1400" b="1" dirty="0" smtClean="0"/>
              <a:t>2. 	</a:t>
            </a:r>
            <a:r>
              <a:rPr lang="en-GB" sz="1400" dirty="0"/>
              <a:t>What is your artistic vision for the performance? You must make reference to the </a:t>
            </a:r>
            <a:r>
              <a:rPr lang="en-GB" sz="1400" dirty="0" smtClean="0"/>
              <a:t>	whole </a:t>
            </a:r>
            <a:r>
              <a:rPr lang="en-GB" sz="1400" dirty="0"/>
              <a:t>text in your answer. (recommended 500 words)</a:t>
            </a:r>
          </a:p>
        </p:txBody>
      </p:sp>
      <p:cxnSp>
        <p:nvCxnSpPr>
          <p:cNvPr id="32" name="Straight Arrow Connector 31"/>
          <p:cNvCxnSpPr>
            <a:stCxn id="31" idx="0"/>
          </p:cNvCxnSpPr>
          <p:nvPr/>
        </p:nvCxnSpPr>
        <p:spPr>
          <a:xfrm flipH="1" flipV="1">
            <a:off x="2843810" y="1995464"/>
            <a:ext cx="801088" cy="776198"/>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47" idx="0"/>
          </p:cNvCxnSpPr>
          <p:nvPr/>
        </p:nvCxnSpPr>
        <p:spPr>
          <a:xfrm flipH="1" flipV="1">
            <a:off x="683571" y="2060849"/>
            <a:ext cx="942856" cy="857412"/>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a:stCxn id="48" idx="0"/>
          </p:cNvCxnSpPr>
          <p:nvPr/>
        </p:nvCxnSpPr>
        <p:spPr>
          <a:xfrm flipH="1" flipV="1">
            <a:off x="5796137" y="1995465"/>
            <a:ext cx="672370" cy="631704"/>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48" name="Rounded Rectangle 47"/>
          <p:cNvSpPr/>
          <p:nvPr/>
        </p:nvSpPr>
        <p:spPr>
          <a:xfrm>
            <a:off x="5196662" y="2627169"/>
            <a:ext cx="2543689" cy="925539"/>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Candidates should link their own performance or designs to the artistic intention of the group. The examples given should be from their own contribution to the performance.</a:t>
            </a:r>
          </a:p>
        </p:txBody>
      </p:sp>
      <p:cxnSp>
        <p:nvCxnSpPr>
          <p:cNvPr id="34" name="Straight Arrow Connector 33"/>
          <p:cNvCxnSpPr>
            <a:stCxn id="33" idx="0"/>
          </p:cNvCxnSpPr>
          <p:nvPr/>
        </p:nvCxnSpPr>
        <p:spPr>
          <a:xfrm flipV="1">
            <a:off x="1770005" y="2311317"/>
            <a:ext cx="1814820" cy="1241391"/>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43" idx="0"/>
          </p:cNvCxnSpPr>
          <p:nvPr/>
        </p:nvCxnSpPr>
        <p:spPr>
          <a:xfrm flipV="1">
            <a:off x="3956801" y="2311317"/>
            <a:ext cx="327167" cy="1618605"/>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sp>
        <p:nvSpPr>
          <p:cNvPr id="43" name="Rounded Rectangle 42"/>
          <p:cNvSpPr/>
          <p:nvPr/>
        </p:nvSpPr>
        <p:spPr>
          <a:xfrm>
            <a:off x="2948689" y="3929922"/>
            <a:ext cx="2016224" cy="668967"/>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a:latin typeface="Arial" panose="020B0604020202020204" pitchFamily="34" charset="0"/>
                <a:cs typeface="Arial" panose="020B0604020202020204" pitchFamily="34" charset="0"/>
              </a:rPr>
              <a:t>The pro forma is marked holistically using the mark scheme in the specification. </a:t>
            </a:r>
          </a:p>
        </p:txBody>
      </p:sp>
      <p:cxnSp>
        <p:nvCxnSpPr>
          <p:cNvPr id="63" name="Straight Arrow Connector 62"/>
          <p:cNvCxnSpPr>
            <a:stCxn id="39" idx="0"/>
          </p:cNvCxnSpPr>
          <p:nvPr/>
        </p:nvCxnSpPr>
        <p:spPr>
          <a:xfrm flipH="1" flipV="1">
            <a:off x="4964913" y="2564904"/>
            <a:ext cx="1106768" cy="1293501"/>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sp>
        <p:nvSpPr>
          <p:cNvPr id="39" name="Rounded Rectangle 38"/>
          <p:cNvSpPr/>
          <p:nvPr/>
        </p:nvSpPr>
        <p:spPr>
          <a:xfrm>
            <a:off x="4991561" y="3858405"/>
            <a:ext cx="2160240" cy="721122"/>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question assesses AO1. It assesses the explanation of the artistic intention for the performance.</a:t>
            </a:r>
            <a:endParaRPr lang="en-GB" sz="1000" dirty="0">
              <a:latin typeface="Arial" panose="020B0604020202020204" pitchFamily="34" charset="0"/>
              <a:cs typeface="Arial" panose="020B0604020202020204" pitchFamily="34" charset="0"/>
            </a:endParaRPr>
          </a:p>
        </p:txBody>
      </p:sp>
      <p:sp>
        <p:nvSpPr>
          <p:cNvPr id="31" name="Rounded Rectangle 30"/>
          <p:cNvSpPr/>
          <p:nvPr/>
        </p:nvSpPr>
        <p:spPr>
          <a:xfrm>
            <a:off x="2411761" y="2771662"/>
            <a:ext cx="2466274" cy="87998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Candidates will need to discuss the artistic vision for the performance and agree, as a group, the direction their performance will take.</a:t>
            </a:r>
            <a:endParaRPr lang="en-GB" sz="1000" dirty="0">
              <a:latin typeface="Arial" panose="020B0604020202020204" pitchFamily="34" charset="0"/>
              <a:cs typeface="Arial" panose="020B0604020202020204" pitchFamily="34" charset="0"/>
            </a:endParaRPr>
          </a:p>
        </p:txBody>
      </p:sp>
      <p:sp>
        <p:nvSpPr>
          <p:cNvPr id="33" name="Rounded Rectangle 32"/>
          <p:cNvSpPr/>
          <p:nvPr/>
        </p:nvSpPr>
        <p:spPr>
          <a:xfrm>
            <a:off x="725889" y="3552708"/>
            <a:ext cx="2088232" cy="1532475"/>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endParaRPr lang="en-GB" sz="1000" dirty="0" smtClean="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A recommended word count has been provided for each question. This is a guide for the level of detail which is required by the question. </a:t>
            </a:r>
          </a:p>
          <a:p>
            <a:endParaRPr lang="en-GB" sz="1000" dirty="0">
              <a:latin typeface="Arial" panose="020B0604020202020204" pitchFamily="34" charset="0"/>
              <a:cs typeface="Arial" panose="020B0604020202020204" pitchFamily="34" charset="0"/>
            </a:endParaRPr>
          </a:p>
          <a:p>
            <a:r>
              <a:rPr lang="en-GB" sz="1000" dirty="0">
                <a:latin typeface="Arial" panose="020B0604020202020204" pitchFamily="34" charset="0"/>
                <a:cs typeface="Arial" panose="020B0604020202020204" pitchFamily="34" charset="0"/>
              </a:rPr>
              <a:t>It is expected that the </a:t>
            </a:r>
            <a:r>
              <a:rPr lang="en-GB" sz="1000" dirty="0" smtClean="0">
                <a:latin typeface="Arial" panose="020B0604020202020204" pitchFamily="34" charset="0"/>
                <a:cs typeface="Arial" panose="020B0604020202020204" pitchFamily="34" charset="0"/>
              </a:rPr>
              <a:t>space provided </a:t>
            </a:r>
            <a:r>
              <a:rPr lang="en-GB" sz="1000" dirty="0">
                <a:latin typeface="Arial" panose="020B0604020202020204" pitchFamily="34" charset="0"/>
                <a:cs typeface="Arial" panose="020B0604020202020204" pitchFamily="34" charset="0"/>
              </a:rPr>
              <a:t>will be enough </a:t>
            </a:r>
            <a:r>
              <a:rPr lang="en-GB" sz="1000" dirty="0" smtClean="0">
                <a:latin typeface="Arial" panose="020B0604020202020204" pitchFamily="34" charset="0"/>
                <a:cs typeface="Arial" panose="020B0604020202020204" pitchFamily="34" charset="0"/>
              </a:rPr>
              <a:t>for </a:t>
            </a:r>
            <a:r>
              <a:rPr lang="en-GB" sz="1000" dirty="0">
                <a:latin typeface="Arial" panose="020B0604020202020204" pitchFamily="34" charset="0"/>
                <a:cs typeface="Arial" panose="020B0604020202020204" pitchFamily="34" charset="0"/>
              </a:rPr>
              <a:t>the most detailed answers</a:t>
            </a:r>
            <a:r>
              <a:rPr lang="en-GB" sz="1000" dirty="0" smtClean="0">
                <a:latin typeface="Arial" panose="020B0604020202020204" pitchFamily="34" charset="0"/>
                <a:cs typeface="Arial" panose="020B0604020202020204" pitchFamily="34" charset="0"/>
              </a:rPr>
              <a:t>.</a:t>
            </a:r>
          </a:p>
          <a:p>
            <a:endParaRPr lang="en-GB" sz="1000" dirty="0">
              <a:latin typeface="Arial" panose="020B0604020202020204" pitchFamily="34" charset="0"/>
              <a:cs typeface="Arial" panose="020B0604020202020204" pitchFamily="34" charset="0"/>
            </a:endParaRPr>
          </a:p>
        </p:txBody>
      </p:sp>
      <p:sp>
        <p:nvSpPr>
          <p:cNvPr id="47" name="Rounded Rectangle 46"/>
          <p:cNvSpPr/>
          <p:nvPr/>
        </p:nvSpPr>
        <p:spPr>
          <a:xfrm>
            <a:off x="575439" y="2918261"/>
            <a:ext cx="2101976" cy="89068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question focuses on the candidate’s intention for the performance. This is their own interpretation of the text they will be performing or designing for. </a:t>
            </a:r>
            <a:endParaRPr lang="en-GB"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1323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subTnLst>
                                    <p:set>
                                      <p:cBhvr override="childStyle">
                                        <p:cTn dur="1" fill="hold" display="0" masterRel="nextClick" afterEffect="1"/>
                                        <p:tgtEl>
                                          <p:spTgt spid="47"/>
                                        </p:tgtEl>
                                        <p:attrNameLst>
                                          <p:attrName>style.visibility</p:attrName>
                                        </p:attrNameLst>
                                      </p:cBhvr>
                                      <p:to>
                                        <p:strVal val="hidden"/>
                                      </p:to>
                                    </p:set>
                                  </p:subTnLst>
                                </p:cTn>
                              </p:par>
                              <p:par>
                                <p:cTn id="8" presetID="10" presetClass="entr" presetSubtype="0" fill="hold" nodeType="withEffect">
                                  <p:stCondLst>
                                    <p:cond delay="0"/>
                                  </p:stCondLst>
                                  <p:childTnLst>
                                    <p:set>
                                      <p:cBhvr>
                                        <p:cTn id="9" dur="1" fill="hold">
                                          <p:stCondLst>
                                            <p:cond delay="0"/>
                                          </p:stCondLst>
                                        </p:cTn>
                                        <p:tgtEl>
                                          <p:spTgt spid="45"/>
                                        </p:tgtEl>
                                        <p:attrNameLst>
                                          <p:attrName>style.visibility</p:attrName>
                                        </p:attrNameLst>
                                      </p:cBhvr>
                                      <p:to>
                                        <p:strVal val="visible"/>
                                      </p:to>
                                    </p:set>
                                    <p:animEffect transition="in" filter="fade">
                                      <p:cBhvr>
                                        <p:cTn id="10" dur="500"/>
                                        <p:tgtEl>
                                          <p:spTgt spid="45"/>
                                        </p:tgtEl>
                                      </p:cBhvr>
                                    </p:animEffect>
                                  </p:childTnLst>
                                  <p:subTnLst>
                                    <p:set>
                                      <p:cBhvr override="childStyle">
                                        <p:cTn dur="1" fill="hold" display="0" masterRel="nextClick" afterEffect="1"/>
                                        <p:tgtEl>
                                          <p:spTgt spid="45"/>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childTnLst>
                                  <p:subTnLst>
                                    <p:set>
                                      <p:cBhvr override="childStyle">
                                        <p:cTn dur="1" fill="hold" display="0" masterRel="nextClick" afterEffect="1"/>
                                        <p:tgtEl>
                                          <p:spTgt spid="31"/>
                                        </p:tgtEl>
                                        <p:attrNameLst>
                                          <p:attrName>style.visibility</p:attrName>
                                        </p:attrNameLst>
                                      </p:cBhvr>
                                      <p:to>
                                        <p:strVal val="hidden"/>
                                      </p:to>
                                    </p:set>
                                  </p:subTnLst>
                                </p:cTn>
                              </p:par>
                              <p:par>
                                <p:cTn id="16" presetID="10" presetClass="entr" presetSubtype="0" fill="hold" nodeType="with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fade">
                                      <p:cBhvr>
                                        <p:cTn id="18" dur="500"/>
                                        <p:tgtEl>
                                          <p:spTgt spid="32"/>
                                        </p:tgtEl>
                                      </p:cBhvr>
                                    </p:animEffect>
                                  </p:childTnLst>
                                  <p:subTnLst>
                                    <p:set>
                                      <p:cBhvr override="childStyle">
                                        <p:cTn dur="1" fill="hold" display="0" masterRel="nextClick" afterEffect="1"/>
                                        <p:tgtEl>
                                          <p:spTgt spid="32"/>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subTnLst>
                                    <p:set>
                                      <p:cBhvr override="childStyle">
                                        <p:cTn dur="1" fill="hold" display="0" masterRel="nextClick" afterEffect="1"/>
                                        <p:tgtEl>
                                          <p:spTgt spid="48"/>
                                        </p:tgtEl>
                                        <p:attrNameLst>
                                          <p:attrName>style.visibility</p:attrName>
                                        </p:attrNameLst>
                                      </p:cBhvr>
                                      <p:to>
                                        <p:strVal val="hidden"/>
                                      </p:to>
                                    </p:set>
                                  </p:subTnLst>
                                </p:cTn>
                              </p:par>
                              <p:par>
                                <p:cTn id="24" presetID="10" presetClass="entr" presetSubtype="0" fill="hold" nodeType="withEffect">
                                  <p:stCondLst>
                                    <p:cond delay="0"/>
                                  </p:stCondLst>
                                  <p:childTnLst>
                                    <p:set>
                                      <p:cBhvr>
                                        <p:cTn id="25" dur="1" fill="hold">
                                          <p:stCondLst>
                                            <p:cond delay="0"/>
                                          </p:stCondLst>
                                        </p:cTn>
                                        <p:tgtEl>
                                          <p:spTgt spid="46"/>
                                        </p:tgtEl>
                                        <p:attrNameLst>
                                          <p:attrName>style.visibility</p:attrName>
                                        </p:attrNameLst>
                                      </p:cBhvr>
                                      <p:to>
                                        <p:strVal val="visible"/>
                                      </p:to>
                                    </p:set>
                                    <p:animEffect transition="in" filter="fade">
                                      <p:cBhvr>
                                        <p:cTn id="26" dur="500"/>
                                        <p:tgtEl>
                                          <p:spTgt spid="46"/>
                                        </p:tgtEl>
                                      </p:cBhvr>
                                    </p:animEffect>
                                  </p:childTnLst>
                                  <p:subTnLst>
                                    <p:set>
                                      <p:cBhvr override="childStyle">
                                        <p:cTn dur="1" fill="hold" display="0" masterRel="nextClick" afterEffect="1"/>
                                        <p:tgtEl>
                                          <p:spTgt spid="46"/>
                                        </p:tgtEl>
                                        <p:attrNameLst>
                                          <p:attrName>style.visibility</p:attrName>
                                        </p:attrNameLst>
                                      </p:cBhvr>
                                      <p:to>
                                        <p:strVal val="hidden"/>
                                      </p:to>
                                    </p:set>
                                  </p:sub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childTnLst>
                                  <p:subTnLst>
                                    <p:set>
                                      <p:cBhvr override="childStyle">
                                        <p:cTn dur="1" fill="hold" display="0" masterRel="nextClick" afterEffect="1"/>
                                        <p:tgtEl>
                                          <p:spTgt spid="33"/>
                                        </p:tgtEl>
                                        <p:attrNameLst>
                                          <p:attrName>style.visibility</p:attrName>
                                        </p:attrNameLst>
                                      </p:cBhvr>
                                      <p:to>
                                        <p:strVal val="hidden"/>
                                      </p:to>
                                    </p:set>
                                  </p:subTnLst>
                                </p:cTn>
                              </p:par>
                              <p:par>
                                <p:cTn id="32" presetID="10" presetClass="entr" presetSubtype="0" fill="hold" nodeType="with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fade">
                                      <p:cBhvr>
                                        <p:cTn id="34" dur="500"/>
                                        <p:tgtEl>
                                          <p:spTgt spid="34"/>
                                        </p:tgtEl>
                                      </p:cBhvr>
                                    </p:animEffect>
                                  </p:childTnLst>
                                  <p:subTnLst>
                                    <p:set>
                                      <p:cBhvr override="childStyle">
                                        <p:cTn dur="1" fill="hold" display="0" masterRel="nextClick" afterEffect="1"/>
                                        <p:tgtEl>
                                          <p:spTgt spid="34"/>
                                        </p:tgtEl>
                                        <p:attrNameLst>
                                          <p:attrName>style.visibility</p:attrName>
                                        </p:attrNameLst>
                                      </p:cBhvr>
                                      <p:to>
                                        <p:strVal val="hidden"/>
                                      </p:to>
                                    </p:set>
                                  </p:sub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fade">
                                      <p:cBhvr>
                                        <p:cTn id="39" dur="500"/>
                                        <p:tgtEl>
                                          <p:spTgt spid="43"/>
                                        </p:tgtEl>
                                      </p:cBhvr>
                                    </p:animEffect>
                                  </p:childTnLst>
                                  <p:subTnLst>
                                    <p:set>
                                      <p:cBhvr override="childStyle">
                                        <p:cTn dur="1" fill="hold" display="0" masterRel="nextClick" afterEffect="1"/>
                                        <p:tgtEl>
                                          <p:spTgt spid="43"/>
                                        </p:tgtEl>
                                        <p:attrNameLst>
                                          <p:attrName>style.visibility</p:attrName>
                                        </p:attrNameLst>
                                      </p:cBhvr>
                                      <p:to>
                                        <p:strVal val="hidden"/>
                                      </p:to>
                                    </p:set>
                                  </p:subTnLst>
                                </p:cTn>
                              </p:par>
                              <p:par>
                                <p:cTn id="40" presetID="10" presetClass="entr" presetSubtype="0" fill="hold" nodeType="with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fade">
                                      <p:cBhvr>
                                        <p:cTn id="42" dur="500"/>
                                        <p:tgtEl>
                                          <p:spTgt spid="44"/>
                                        </p:tgtEl>
                                      </p:cBhvr>
                                    </p:animEffect>
                                  </p:childTnLst>
                                  <p:subTnLst>
                                    <p:set>
                                      <p:cBhvr override="childStyle">
                                        <p:cTn dur="1" fill="hold" display="0" masterRel="nextClick" afterEffect="1"/>
                                        <p:tgtEl>
                                          <p:spTgt spid="44"/>
                                        </p:tgtEl>
                                        <p:attrNameLst>
                                          <p:attrName>style.visibility</p:attrName>
                                        </p:attrNameLst>
                                      </p:cBhvr>
                                      <p:to>
                                        <p:strVal val="hidden"/>
                                      </p:to>
                                    </p:set>
                                  </p:sub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9"/>
                                        </p:tgtEl>
                                        <p:attrNameLst>
                                          <p:attrName>style.visibility</p:attrName>
                                        </p:attrNameLst>
                                      </p:cBhvr>
                                      <p:to>
                                        <p:strVal val="visible"/>
                                      </p:to>
                                    </p:set>
                                    <p:animEffect transition="in" filter="fade">
                                      <p:cBhvr>
                                        <p:cTn id="47" dur="500"/>
                                        <p:tgtEl>
                                          <p:spTgt spid="39"/>
                                        </p:tgtEl>
                                      </p:cBhvr>
                                    </p:animEffect>
                                  </p:childTnLst>
                                  <p:subTnLst>
                                    <p:set>
                                      <p:cBhvr override="childStyle">
                                        <p:cTn dur="1" fill="hold" display="0" masterRel="nextClick" afterEffect="1"/>
                                        <p:tgtEl>
                                          <p:spTgt spid="39"/>
                                        </p:tgtEl>
                                        <p:attrNameLst>
                                          <p:attrName>style.visibility</p:attrName>
                                        </p:attrNameLst>
                                      </p:cBhvr>
                                      <p:to>
                                        <p:strVal val="hidden"/>
                                      </p:to>
                                    </p:set>
                                  </p:subTnLst>
                                </p:cTn>
                              </p:par>
                              <p:par>
                                <p:cTn id="48" presetID="10" presetClass="entr" presetSubtype="0" fill="hold" nodeType="withEffect">
                                  <p:stCondLst>
                                    <p:cond delay="0"/>
                                  </p:stCondLst>
                                  <p:childTnLst>
                                    <p:set>
                                      <p:cBhvr>
                                        <p:cTn id="49" dur="1" fill="hold">
                                          <p:stCondLst>
                                            <p:cond delay="0"/>
                                          </p:stCondLst>
                                        </p:cTn>
                                        <p:tgtEl>
                                          <p:spTgt spid="63"/>
                                        </p:tgtEl>
                                        <p:attrNameLst>
                                          <p:attrName>style.visibility</p:attrName>
                                        </p:attrNameLst>
                                      </p:cBhvr>
                                      <p:to>
                                        <p:strVal val="visible"/>
                                      </p:to>
                                    </p:set>
                                    <p:animEffect transition="in" filter="fade">
                                      <p:cBhvr>
                                        <p:cTn id="50" dur="500"/>
                                        <p:tgtEl>
                                          <p:spTgt spid="63"/>
                                        </p:tgtEl>
                                      </p:cBhvr>
                                    </p:animEffect>
                                  </p:childTnLst>
                                  <p:subTnLst>
                                    <p:set>
                                      <p:cBhvr override="childStyle">
                                        <p:cTn dur="1" fill="hold" display="0" masterRel="nextClick" afterEffect="1"/>
                                        <p:tgtEl>
                                          <p:spTgt spid="63"/>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3" grpId="0" animBg="1"/>
      <p:bldP spid="39" grpId="0" animBg="1"/>
      <p:bldP spid="31" grpId="0" animBg="1"/>
      <p:bldP spid="33" grpId="0" animBg="1"/>
      <p:bldP spid="4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7571184" cy="5649491"/>
          </a:xfrm>
        </p:spPr>
        <p:txBody>
          <a:bodyPr>
            <a:normAutofit/>
          </a:bodyPr>
          <a:lstStyle/>
          <a:p>
            <a:pPr marL="0" indent="0" algn="ctr">
              <a:buNone/>
            </a:pPr>
            <a:endParaRPr lang="en-US" sz="1400" b="1" dirty="0" smtClean="0"/>
          </a:p>
          <a:p>
            <a:pPr marL="0" indent="0" algn="ctr">
              <a:buNone/>
            </a:pPr>
            <a:r>
              <a:rPr lang="en-US" sz="1400" b="1" dirty="0" smtClean="0"/>
              <a:t>Concept pro forma</a:t>
            </a:r>
          </a:p>
          <a:p>
            <a:pPr marL="0" indent="0" algn="ctr">
              <a:buNone/>
            </a:pPr>
            <a:endParaRPr lang="en-US" sz="1400" b="1" dirty="0" smtClean="0"/>
          </a:p>
          <a:p>
            <a:pPr marL="0" indent="0" algn="ctr">
              <a:buNone/>
            </a:pPr>
            <a:r>
              <a:rPr lang="en-US" sz="1400" b="1" dirty="0" smtClean="0"/>
              <a:t>All candidates are required to answer the questions on the pro forma individually.</a:t>
            </a:r>
          </a:p>
          <a:p>
            <a:pPr marL="0" indent="0" algn="ctr">
              <a:buNone/>
            </a:pPr>
            <a:endParaRPr lang="en-US" sz="1400" b="1" dirty="0" smtClean="0"/>
          </a:p>
          <a:p>
            <a:pPr marL="0" indent="0">
              <a:buNone/>
              <a:tabLst>
                <a:tab pos="357188" algn="l"/>
              </a:tabLst>
            </a:pPr>
            <a:r>
              <a:rPr lang="en-US" sz="1400" b="1" dirty="0" smtClean="0"/>
              <a:t>3. 	</a:t>
            </a:r>
            <a:r>
              <a:rPr lang="en-GB" sz="1400" dirty="0"/>
              <a:t>What are the most important characteristics of the role/extract that you wish to </a:t>
            </a:r>
            <a:r>
              <a:rPr lang="en-GB" sz="1400" dirty="0" smtClean="0"/>
              <a:t>	communicate </a:t>
            </a:r>
            <a:r>
              <a:rPr lang="en-GB" sz="1400" dirty="0"/>
              <a:t>to the audience during your performance? Give specific examples </a:t>
            </a:r>
            <a:r>
              <a:rPr lang="en-GB" sz="1400" dirty="0" smtClean="0"/>
              <a:t>	from </a:t>
            </a:r>
            <a:r>
              <a:rPr lang="en-GB" sz="1400" dirty="0"/>
              <a:t>the performance text to support your answer. (recommended 500 words)</a:t>
            </a:r>
          </a:p>
        </p:txBody>
      </p:sp>
      <p:cxnSp>
        <p:nvCxnSpPr>
          <p:cNvPr id="30" name="Straight Arrow Connector 29"/>
          <p:cNvCxnSpPr>
            <a:stCxn id="29" idx="0"/>
          </p:cNvCxnSpPr>
          <p:nvPr/>
        </p:nvCxnSpPr>
        <p:spPr>
          <a:xfrm flipV="1">
            <a:off x="6192180" y="2252719"/>
            <a:ext cx="324038" cy="459134"/>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31" idx="0"/>
          </p:cNvCxnSpPr>
          <p:nvPr/>
        </p:nvCxnSpPr>
        <p:spPr>
          <a:xfrm flipV="1">
            <a:off x="3212849" y="1988843"/>
            <a:ext cx="135015" cy="848204"/>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47" idx="0"/>
          </p:cNvCxnSpPr>
          <p:nvPr/>
        </p:nvCxnSpPr>
        <p:spPr>
          <a:xfrm flipH="1" flipV="1">
            <a:off x="683568" y="2060848"/>
            <a:ext cx="899983" cy="857413"/>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a:stCxn id="67" idx="0"/>
          </p:cNvCxnSpPr>
          <p:nvPr/>
        </p:nvCxnSpPr>
        <p:spPr>
          <a:xfrm flipH="1" flipV="1">
            <a:off x="3419874" y="2204867"/>
            <a:ext cx="1721946" cy="632180"/>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29" name="Rounded Rectangle 28"/>
          <p:cNvSpPr/>
          <p:nvPr/>
        </p:nvSpPr>
        <p:spPr>
          <a:xfrm>
            <a:off x="5580112" y="2711853"/>
            <a:ext cx="1224136" cy="121807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The examples provided in this section should relate to the extract that is performed for the examiner. </a:t>
            </a:r>
          </a:p>
        </p:txBody>
      </p:sp>
      <p:sp>
        <p:nvSpPr>
          <p:cNvPr id="33" name="Rounded Rectangle 32"/>
          <p:cNvSpPr/>
          <p:nvPr/>
        </p:nvSpPr>
        <p:spPr>
          <a:xfrm>
            <a:off x="6516218" y="2876299"/>
            <a:ext cx="2088232" cy="1532475"/>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endParaRPr lang="en-GB" sz="1000" dirty="0" smtClean="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A recommended word count has been provided for each question. This is a guide for the level of detail which is required by the question. </a:t>
            </a:r>
          </a:p>
          <a:p>
            <a:endParaRPr lang="en-GB" sz="1000" dirty="0">
              <a:latin typeface="Arial" panose="020B0604020202020204" pitchFamily="34" charset="0"/>
              <a:cs typeface="Arial" panose="020B0604020202020204" pitchFamily="34" charset="0"/>
            </a:endParaRPr>
          </a:p>
          <a:p>
            <a:r>
              <a:rPr lang="en-GB" sz="1000" dirty="0">
                <a:latin typeface="Arial" panose="020B0604020202020204" pitchFamily="34" charset="0"/>
                <a:cs typeface="Arial" panose="020B0604020202020204" pitchFamily="34" charset="0"/>
              </a:rPr>
              <a:t>It is expected that the </a:t>
            </a:r>
            <a:r>
              <a:rPr lang="en-GB" sz="1000" dirty="0" smtClean="0">
                <a:latin typeface="Arial" panose="020B0604020202020204" pitchFamily="34" charset="0"/>
                <a:cs typeface="Arial" panose="020B0604020202020204" pitchFamily="34" charset="0"/>
              </a:rPr>
              <a:t>space provided </a:t>
            </a:r>
            <a:r>
              <a:rPr lang="en-GB" sz="1000" dirty="0">
                <a:latin typeface="Arial" panose="020B0604020202020204" pitchFamily="34" charset="0"/>
                <a:cs typeface="Arial" panose="020B0604020202020204" pitchFamily="34" charset="0"/>
              </a:rPr>
              <a:t>will be enough </a:t>
            </a:r>
            <a:r>
              <a:rPr lang="en-GB" sz="1000" dirty="0" smtClean="0">
                <a:latin typeface="Arial" panose="020B0604020202020204" pitchFamily="34" charset="0"/>
                <a:cs typeface="Arial" panose="020B0604020202020204" pitchFamily="34" charset="0"/>
              </a:rPr>
              <a:t>for </a:t>
            </a:r>
            <a:r>
              <a:rPr lang="en-GB" sz="1000" dirty="0">
                <a:latin typeface="Arial" panose="020B0604020202020204" pitchFamily="34" charset="0"/>
                <a:cs typeface="Arial" panose="020B0604020202020204" pitchFamily="34" charset="0"/>
              </a:rPr>
              <a:t>the most detailed answers</a:t>
            </a:r>
            <a:r>
              <a:rPr lang="en-GB" sz="1000" dirty="0" smtClean="0">
                <a:latin typeface="Arial" panose="020B0604020202020204" pitchFamily="34" charset="0"/>
                <a:cs typeface="Arial" panose="020B0604020202020204" pitchFamily="34" charset="0"/>
              </a:rPr>
              <a:t>.</a:t>
            </a:r>
          </a:p>
          <a:p>
            <a:endParaRPr lang="en-GB" sz="1000" dirty="0">
              <a:latin typeface="Arial" panose="020B0604020202020204" pitchFamily="34" charset="0"/>
              <a:cs typeface="Arial" panose="020B0604020202020204" pitchFamily="34" charset="0"/>
            </a:endParaRPr>
          </a:p>
        </p:txBody>
      </p:sp>
      <p:cxnSp>
        <p:nvCxnSpPr>
          <p:cNvPr id="34" name="Straight Arrow Connector 33"/>
          <p:cNvCxnSpPr>
            <a:stCxn id="33" idx="0"/>
          </p:cNvCxnSpPr>
          <p:nvPr/>
        </p:nvCxnSpPr>
        <p:spPr>
          <a:xfrm flipH="1" flipV="1">
            <a:off x="6804248" y="2520957"/>
            <a:ext cx="756086" cy="355342"/>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43" idx="0"/>
          </p:cNvCxnSpPr>
          <p:nvPr/>
        </p:nvCxnSpPr>
        <p:spPr>
          <a:xfrm flipV="1">
            <a:off x="2591663" y="2564904"/>
            <a:ext cx="468169" cy="1382159"/>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sp>
        <p:nvSpPr>
          <p:cNvPr id="43" name="Rounded Rectangle 42"/>
          <p:cNvSpPr/>
          <p:nvPr/>
        </p:nvSpPr>
        <p:spPr>
          <a:xfrm>
            <a:off x="1583551" y="3947063"/>
            <a:ext cx="2016224" cy="668967"/>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a:latin typeface="Arial" panose="020B0604020202020204" pitchFamily="34" charset="0"/>
                <a:cs typeface="Arial" panose="020B0604020202020204" pitchFamily="34" charset="0"/>
              </a:rPr>
              <a:t>The pro forma is marked holistically using the mark scheme in the specification. </a:t>
            </a:r>
          </a:p>
        </p:txBody>
      </p:sp>
      <p:cxnSp>
        <p:nvCxnSpPr>
          <p:cNvPr id="63" name="Straight Arrow Connector 62"/>
          <p:cNvCxnSpPr>
            <a:stCxn id="39" idx="0"/>
          </p:cNvCxnSpPr>
          <p:nvPr/>
        </p:nvCxnSpPr>
        <p:spPr>
          <a:xfrm flipH="1" flipV="1">
            <a:off x="3923928" y="2564904"/>
            <a:ext cx="936104" cy="1365019"/>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sp>
        <p:nvSpPr>
          <p:cNvPr id="39" name="Rounded Rectangle 38"/>
          <p:cNvSpPr/>
          <p:nvPr/>
        </p:nvSpPr>
        <p:spPr>
          <a:xfrm>
            <a:off x="3779912" y="3929923"/>
            <a:ext cx="2160240" cy="721122"/>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question assesses AO1. It assesses </a:t>
            </a:r>
            <a:r>
              <a:rPr lang="en-GB" sz="1000" smtClean="0">
                <a:latin typeface="Arial" panose="020B0604020202020204" pitchFamily="34" charset="0"/>
                <a:cs typeface="Arial" panose="020B0604020202020204" pitchFamily="34" charset="0"/>
              </a:rPr>
              <a:t>the candidate’s </a:t>
            </a:r>
            <a:r>
              <a:rPr lang="en-GB" sz="1000" dirty="0" smtClean="0">
                <a:latin typeface="Arial" panose="020B0604020202020204" pitchFamily="34" charset="0"/>
                <a:cs typeface="Arial" panose="020B0604020202020204" pitchFamily="34" charset="0"/>
              </a:rPr>
              <a:t>approach to preparing for the performance.</a:t>
            </a:r>
            <a:endParaRPr lang="en-GB" sz="1000" dirty="0">
              <a:latin typeface="Arial" panose="020B0604020202020204" pitchFamily="34" charset="0"/>
              <a:cs typeface="Arial" panose="020B0604020202020204" pitchFamily="34" charset="0"/>
            </a:endParaRPr>
          </a:p>
        </p:txBody>
      </p:sp>
      <p:sp>
        <p:nvSpPr>
          <p:cNvPr id="47" name="Rounded Rectangle 46"/>
          <p:cNvSpPr/>
          <p:nvPr/>
        </p:nvSpPr>
        <p:spPr>
          <a:xfrm>
            <a:off x="575439" y="2918261"/>
            <a:ext cx="2016224" cy="72427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question focuses on the individual contribution candidates have made during the rehearsal process. </a:t>
            </a:r>
            <a:endParaRPr lang="en-GB" sz="1000" dirty="0">
              <a:latin typeface="Arial" panose="020B0604020202020204" pitchFamily="34" charset="0"/>
              <a:cs typeface="Arial" panose="020B0604020202020204" pitchFamily="34" charset="0"/>
            </a:endParaRPr>
          </a:p>
        </p:txBody>
      </p:sp>
      <p:sp>
        <p:nvSpPr>
          <p:cNvPr id="31" name="Rounded Rectangle 30"/>
          <p:cNvSpPr/>
          <p:nvPr/>
        </p:nvSpPr>
        <p:spPr>
          <a:xfrm>
            <a:off x="1979712" y="2837047"/>
            <a:ext cx="2466274" cy="87998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The ‘important characteristics’ of the extract refers to the aspects that were focused on in rehearsals. This should be linked to the intended effect on the audience.</a:t>
            </a:r>
            <a:endParaRPr lang="en-GB" sz="1000" dirty="0">
              <a:latin typeface="Arial" panose="020B0604020202020204" pitchFamily="34" charset="0"/>
              <a:cs typeface="Arial" panose="020B0604020202020204" pitchFamily="34" charset="0"/>
            </a:endParaRPr>
          </a:p>
        </p:txBody>
      </p:sp>
      <p:sp>
        <p:nvSpPr>
          <p:cNvPr id="67" name="Rounded Rectangle 66"/>
          <p:cNvSpPr/>
          <p:nvPr/>
        </p:nvSpPr>
        <p:spPr>
          <a:xfrm>
            <a:off x="4211959" y="2837047"/>
            <a:ext cx="1859722" cy="1092876"/>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Candidates need to consider how their performance will be received by the audience and this should be the focus of rehearsals.</a:t>
            </a:r>
          </a:p>
        </p:txBody>
      </p:sp>
    </p:spTree>
    <p:extLst>
      <p:ext uri="{BB962C8B-B14F-4D97-AF65-F5344CB8AC3E}">
        <p14:creationId xmlns:p14="http://schemas.microsoft.com/office/powerpoint/2010/main" val="4224646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subTnLst>
                                    <p:set>
                                      <p:cBhvr override="childStyle">
                                        <p:cTn dur="1" fill="hold" display="0" masterRel="nextClick" afterEffect="1"/>
                                        <p:tgtEl>
                                          <p:spTgt spid="47"/>
                                        </p:tgtEl>
                                        <p:attrNameLst>
                                          <p:attrName>style.visibility</p:attrName>
                                        </p:attrNameLst>
                                      </p:cBhvr>
                                      <p:to>
                                        <p:strVal val="hidden"/>
                                      </p:to>
                                    </p:set>
                                  </p:subTnLst>
                                </p:cTn>
                              </p:par>
                              <p:par>
                                <p:cTn id="8" presetID="10" presetClass="entr" presetSubtype="0" fill="hold" nodeType="withEffect">
                                  <p:stCondLst>
                                    <p:cond delay="0"/>
                                  </p:stCondLst>
                                  <p:childTnLst>
                                    <p:set>
                                      <p:cBhvr>
                                        <p:cTn id="9" dur="1" fill="hold">
                                          <p:stCondLst>
                                            <p:cond delay="0"/>
                                          </p:stCondLst>
                                        </p:cTn>
                                        <p:tgtEl>
                                          <p:spTgt spid="45"/>
                                        </p:tgtEl>
                                        <p:attrNameLst>
                                          <p:attrName>style.visibility</p:attrName>
                                        </p:attrNameLst>
                                      </p:cBhvr>
                                      <p:to>
                                        <p:strVal val="visible"/>
                                      </p:to>
                                    </p:set>
                                    <p:animEffect transition="in" filter="fade">
                                      <p:cBhvr>
                                        <p:cTn id="10" dur="500"/>
                                        <p:tgtEl>
                                          <p:spTgt spid="45"/>
                                        </p:tgtEl>
                                      </p:cBhvr>
                                    </p:animEffect>
                                  </p:childTnLst>
                                  <p:subTnLst>
                                    <p:set>
                                      <p:cBhvr override="childStyle">
                                        <p:cTn dur="1" fill="hold" display="0" masterRel="nextClick" afterEffect="1"/>
                                        <p:tgtEl>
                                          <p:spTgt spid="45"/>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childTnLst>
                                  <p:subTnLst>
                                    <p:set>
                                      <p:cBhvr override="childStyle">
                                        <p:cTn dur="1" fill="hold" display="0" masterRel="nextClick" afterEffect="1"/>
                                        <p:tgtEl>
                                          <p:spTgt spid="31"/>
                                        </p:tgtEl>
                                        <p:attrNameLst>
                                          <p:attrName>style.visibility</p:attrName>
                                        </p:attrNameLst>
                                      </p:cBhvr>
                                      <p:to>
                                        <p:strVal val="hidden"/>
                                      </p:to>
                                    </p:set>
                                  </p:subTnLst>
                                </p:cTn>
                              </p:par>
                              <p:par>
                                <p:cTn id="16" presetID="10" presetClass="entr" presetSubtype="0" fill="hold" nodeType="with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fade">
                                      <p:cBhvr>
                                        <p:cTn id="18" dur="500"/>
                                        <p:tgtEl>
                                          <p:spTgt spid="32"/>
                                        </p:tgtEl>
                                      </p:cBhvr>
                                    </p:animEffect>
                                  </p:childTnLst>
                                  <p:subTnLst>
                                    <p:set>
                                      <p:cBhvr override="childStyle">
                                        <p:cTn dur="1" fill="hold" display="0" masterRel="nextClick" afterEffect="1"/>
                                        <p:tgtEl>
                                          <p:spTgt spid="32"/>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7"/>
                                        </p:tgtEl>
                                        <p:attrNameLst>
                                          <p:attrName>style.visibility</p:attrName>
                                        </p:attrNameLst>
                                      </p:cBhvr>
                                      <p:to>
                                        <p:strVal val="visible"/>
                                      </p:to>
                                    </p:set>
                                    <p:animEffect transition="in" filter="fade">
                                      <p:cBhvr>
                                        <p:cTn id="23" dur="500"/>
                                        <p:tgtEl>
                                          <p:spTgt spid="67"/>
                                        </p:tgtEl>
                                      </p:cBhvr>
                                    </p:animEffect>
                                  </p:childTnLst>
                                  <p:subTnLst>
                                    <p:set>
                                      <p:cBhvr override="childStyle">
                                        <p:cTn dur="1" fill="hold" display="0" masterRel="nextClick" afterEffect="1"/>
                                        <p:tgtEl>
                                          <p:spTgt spid="67"/>
                                        </p:tgtEl>
                                        <p:attrNameLst>
                                          <p:attrName>style.visibility</p:attrName>
                                        </p:attrNameLst>
                                      </p:cBhvr>
                                      <p:to>
                                        <p:strVal val="hidden"/>
                                      </p:to>
                                    </p:set>
                                  </p:subTnLst>
                                </p:cTn>
                              </p:par>
                              <p:par>
                                <p:cTn id="24" presetID="10" presetClass="entr" presetSubtype="0" fill="hold" nodeType="withEffect">
                                  <p:stCondLst>
                                    <p:cond delay="0"/>
                                  </p:stCondLst>
                                  <p:childTnLst>
                                    <p:set>
                                      <p:cBhvr>
                                        <p:cTn id="25" dur="1" fill="hold">
                                          <p:stCondLst>
                                            <p:cond delay="0"/>
                                          </p:stCondLst>
                                        </p:cTn>
                                        <p:tgtEl>
                                          <p:spTgt spid="68"/>
                                        </p:tgtEl>
                                        <p:attrNameLst>
                                          <p:attrName>style.visibility</p:attrName>
                                        </p:attrNameLst>
                                      </p:cBhvr>
                                      <p:to>
                                        <p:strVal val="visible"/>
                                      </p:to>
                                    </p:set>
                                    <p:animEffect transition="in" filter="fade">
                                      <p:cBhvr>
                                        <p:cTn id="26" dur="500"/>
                                        <p:tgtEl>
                                          <p:spTgt spid="68"/>
                                        </p:tgtEl>
                                      </p:cBhvr>
                                    </p:animEffect>
                                  </p:childTnLst>
                                  <p:subTnLst>
                                    <p:set>
                                      <p:cBhvr override="childStyle">
                                        <p:cTn dur="1" fill="hold" display="0" masterRel="nextClick" afterEffect="1"/>
                                        <p:tgtEl>
                                          <p:spTgt spid="68"/>
                                        </p:tgtEl>
                                        <p:attrNameLst>
                                          <p:attrName>style.visibility</p:attrName>
                                        </p:attrNameLst>
                                      </p:cBhvr>
                                      <p:to>
                                        <p:strVal val="hidden"/>
                                      </p:to>
                                    </p:set>
                                  </p:sub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subTnLst>
                                    <p:set>
                                      <p:cBhvr override="childStyle">
                                        <p:cTn dur="1" fill="hold" display="0" masterRel="nextClick" afterEffect="1"/>
                                        <p:tgtEl>
                                          <p:spTgt spid="29"/>
                                        </p:tgtEl>
                                        <p:attrNameLst>
                                          <p:attrName>style.visibility</p:attrName>
                                        </p:attrNameLst>
                                      </p:cBhvr>
                                      <p:to>
                                        <p:strVal val="hidden"/>
                                      </p:to>
                                    </p:set>
                                  </p:subTnLst>
                                </p:cTn>
                              </p:par>
                              <p:par>
                                <p:cTn id="32" presetID="10" presetClass="entr" presetSubtype="0" fill="hold" nodeType="with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fade">
                                      <p:cBhvr>
                                        <p:cTn id="34" dur="500"/>
                                        <p:tgtEl>
                                          <p:spTgt spid="30"/>
                                        </p:tgtEl>
                                      </p:cBhvr>
                                    </p:animEffect>
                                  </p:childTnLst>
                                  <p:subTnLst>
                                    <p:set>
                                      <p:cBhvr override="childStyle">
                                        <p:cTn dur="1" fill="hold" display="0" masterRel="nextClick" afterEffect="1"/>
                                        <p:tgtEl>
                                          <p:spTgt spid="30"/>
                                        </p:tgtEl>
                                        <p:attrNameLst>
                                          <p:attrName>style.visibility</p:attrName>
                                        </p:attrNameLst>
                                      </p:cBhvr>
                                      <p:to>
                                        <p:strVal val="hidden"/>
                                      </p:to>
                                    </p:set>
                                  </p:sub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500"/>
                                        <p:tgtEl>
                                          <p:spTgt spid="33"/>
                                        </p:tgtEl>
                                      </p:cBhvr>
                                    </p:animEffect>
                                  </p:childTnLst>
                                  <p:subTnLst>
                                    <p:set>
                                      <p:cBhvr override="childStyle">
                                        <p:cTn dur="1" fill="hold" display="0" masterRel="nextClick" afterEffect="1"/>
                                        <p:tgtEl>
                                          <p:spTgt spid="33"/>
                                        </p:tgtEl>
                                        <p:attrNameLst>
                                          <p:attrName>style.visibility</p:attrName>
                                        </p:attrNameLst>
                                      </p:cBhvr>
                                      <p:to>
                                        <p:strVal val="hidden"/>
                                      </p:to>
                                    </p:set>
                                  </p:subTnLst>
                                </p:cTn>
                              </p:par>
                              <p:par>
                                <p:cTn id="40" presetID="10" presetClass="entr" presetSubtype="0" fill="hold" nodeType="with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fade">
                                      <p:cBhvr>
                                        <p:cTn id="42" dur="500"/>
                                        <p:tgtEl>
                                          <p:spTgt spid="34"/>
                                        </p:tgtEl>
                                      </p:cBhvr>
                                    </p:animEffect>
                                  </p:childTnLst>
                                  <p:subTnLst>
                                    <p:set>
                                      <p:cBhvr override="childStyle">
                                        <p:cTn dur="1" fill="hold" display="0" masterRel="nextClick" afterEffect="1"/>
                                        <p:tgtEl>
                                          <p:spTgt spid="34"/>
                                        </p:tgtEl>
                                        <p:attrNameLst>
                                          <p:attrName>style.visibility</p:attrName>
                                        </p:attrNameLst>
                                      </p:cBhvr>
                                      <p:to>
                                        <p:strVal val="hidden"/>
                                      </p:to>
                                    </p:set>
                                  </p:sub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3"/>
                                        </p:tgtEl>
                                        <p:attrNameLst>
                                          <p:attrName>style.visibility</p:attrName>
                                        </p:attrNameLst>
                                      </p:cBhvr>
                                      <p:to>
                                        <p:strVal val="visible"/>
                                      </p:to>
                                    </p:set>
                                    <p:animEffect transition="in" filter="fade">
                                      <p:cBhvr>
                                        <p:cTn id="47" dur="500"/>
                                        <p:tgtEl>
                                          <p:spTgt spid="43"/>
                                        </p:tgtEl>
                                      </p:cBhvr>
                                    </p:animEffect>
                                  </p:childTnLst>
                                  <p:subTnLst>
                                    <p:set>
                                      <p:cBhvr override="childStyle">
                                        <p:cTn dur="1" fill="hold" display="0" masterRel="nextClick" afterEffect="1"/>
                                        <p:tgtEl>
                                          <p:spTgt spid="43"/>
                                        </p:tgtEl>
                                        <p:attrNameLst>
                                          <p:attrName>style.visibility</p:attrName>
                                        </p:attrNameLst>
                                      </p:cBhvr>
                                      <p:to>
                                        <p:strVal val="hidden"/>
                                      </p:to>
                                    </p:set>
                                  </p:subTnLst>
                                </p:cTn>
                              </p:par>
                              <p:par>
                                <p:cTn id="48" presetID="10" presetClass="entr" presetSubtype="0" fill="hold" nodeType="withEffect">
                                  <p:stCondLst>
                                    <p:cond delay="0"/>
                                  </p:stCondLst>
                                  <p:childTnLst>
                                    <p:set>
                                      <p:cBhvr>
                                        <p:cTn id="49" dur="1" fill="hold">
                                          <p:stCondLst>
                                            <p:cond delay="0"/>
                                          </p:stCondLst>
                                        </p:cTn>
                                        <p:tgtEl>
                                          <p:spTgt spid="44"/>
                                        </p:tgtEl>
                                        <p:attrNameLst>
                                          <p:attrName>style.visibility</p:attrName>
                                        </p:attrNameLst>
                                      </p:cBhvr>
                                      <p:to>
                                        <p:strVal val="visible"/>
                                      </p:to>
                                    </p:set>
                                    <p:animEffect transition="in" filter="fade">
                                      <p:cBhvr>
                                        <p:cTn id="50" dur="500"/>
                                        <p:tgtEl>
                                          <p:spTgt spid="44"/>
                                        </p:tgtEl>
                                      </p:cBhvr>
                                    </p:animEffect>
                                  </p:childTnLst>
                                  <p:subTnLst>
                                    <p:set>
                                      <p:cBhvr override="childStyle">
                                        <p:cTn dur="1" fill="hold" display="0" masterRel="nextClick" afterEffect="1"/>
                                        <p:tgtEl>
                                          <p:spTgt spid="44"/>
                                        </p:tgtEl>
                                        <p:attrNameLst>
                                          <p:attrName>style.visibility</p:attrName>
                                        </p:attrNameLst>
                                      </p:cBhvr>
                                      <p:to>
                                        <p:strVal val="hidden"/>
                                      </p:to>
                                    </p:set>
                                  </p:sub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fade">
                                      <p:cBhvr>
                                        <p:cTn id="55" dur="500"/>
                                        <p:tgtEl>
                                          <p:spTgt spid="39"/>
                                        </p:tgtEl>
                                      </p:cBhvr>
                                    </p:animEffect>
                                  </p:childTnLst>
                                  <p:subTnLst>
                                    <p:set>
                                      <p:cBhvr override="childStyle">
                                        <p:cTn dur="1" fill="hold" display="0" masterRel="nextClick" afterEffect="1"/>
                                        <p:tgtEl>
                                          <p:spTgt spid="39"/>
                                        </p:tgtEl>
                                        <p:attrNameLst>
                                          <p:attrName>style.visibility</p:attrName>
                                        </p:attrNameLst>
                                      </p:cBhvr>
                                      <p:to>
                                        <p:strVal val="hidden"/>
                                      </p:to>
                                    </p:set>
                                  </p:subTnLst>
                                </p:cTn>
                              </p:par>
                              <p:par>
                                <p:cTn id="56" presetID="10" presetClass="entr" presetSubtype="0" fill="hold" nodeType="withEffect">
                                  <p:stCondLst>
                                    <p:cond delay="0"/>
                                  </p:stCondLst>
                                  <p:childTnLst>
                                    <p:set>
                                      <p:cBhvr>
                                        <p:cTn id="57" dur="1" fill="hold">
                                          <p:stCondLst>
                                            <p:cond delay="0"/>
                                          </p:stCondLst>
                                        </p:cTn>
                                        <p:tgtEl>
                                          <p:spTgt spid="63"/>
                                        </p:tgtEl>
                                        <p:attrNameLst>
                                          <p:attrName>style.visibility</p:attrName>
                                        </p:attrNameLst>
                                      </p:cBhvr>
                                      <p:to>
                                        <p:strVal val="visible"/>
                                      </p:to>
                                    </p:set>
                                    <p:animEffect transition="in" filter="fade">
                                      <p:cBhvr>
                                        <p:cTn id="58" dur="500"/>
                                        <p:tgtEl>
                                          <p:spTgt spid="63"/>
                                        </p:tgtEl>
                                      </p:cBhvr>
                                    </p:animEffect>
                                  </p:childTnLst>
                                  <p:subTnLst>
                                    <p:set>
                                      <p:cBhvr override="childStyle">
                                        <p:cTn dur="1" fill="hold" display="0" masterRel="nextClick" afterEffect="1"/>
                                        <p:tgtEl>
                                          <p:spTgt spid="63"/>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3" grpId="0" animBg="1"/>
      <p:bldP spid="43" grpId="0" animBg="1"/>
      <p:bldP spid="39" grpId="0" animBg="1"/>
      <p:bldP spid="47" grpId="0" animBg="1"/>
      <p:bldP spid="31" grpId="0" animBg="1"/>
      <p:bldP spid="6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bwMode="auto">
          <a:xfrm>
            <a:off x="827088" y="4581525"/>
            <a:ext cx="7537450" cy="1223963"/>
          </a:xfrm>
          <a:prstGeom prst="roundRect">
            <a:avLst/>
          </a:prstGeom>
          <a:solidFill>
            <a:schemeClr val="tx1">
              <a:alpha val="20000"/>
            </a:schemeClr>
          </a:solidFill>
          <a:ln>
            <a:noFill/>
          </a:ln>
        </p:spPr>
        <p:style>
          <a:lnRef idx="2">
            <a:schemeClr val="accent5"/>
          </a:lnRef>
          <a:fillRef idx="1">
            <a:schemeClr val="lt1"/>
          </a:fillRef>
          <a:effectRef idx="0">
            <a:schemeClr val="accent5"/>
          </a:effectRef>
          <a:fontRef idx="minor">
            <a:schemeClr val="dk1"/>
          </a:fontRef>
        </p:style>
        <p:txBody>
          <a:bodyPr anchor="ctr"/>
          <a:lstStyle/>
          <a:p>
            <a:pPr fontAlgn="auto">
              <a:spcBef>
                <a:spcPts val="0"/>
              </a:spcBef>
              <a:spcAft>
                <a:spcPts val="0"/>
              </a:spcAft>
              <a:defRPr/>
            </a:pPr>
            <a:r>
              <a:rPr lang="en-GB" sz="800" b="1" dirty="0">
                <a:latin typeface="Arial" panose="020B0604020202020204" pitchFamily="34" charset="0"/>
                <a:cs typeface="Arial" panose="020B0604020202020204" pitchFamily="34" charset="0"/>
              </a:rPr>
              <a:t>OCR Resources</a:t>
            </a:r>
            <a:r>
              <a:rPr lang="en-GB" sz="800" dirty="0">
                <a:latin typeface="Arial" panose="020B0604020202020204" pitchFamily="34" charset="0"/>
                <a:cs typeface="Arial" panose="020B0604020202020204" pitchFamily="34" charset="0"/>
              </a:rPr>
              <a:t>: </a:t>
            </a:r>
            <a:r>
              <a:rPr lang="en-GB" sz="800" i="1" dirty="0">
                <a:latin typeface="Arial" panose="020B0604020202020204" pitchFamily="34" charset="0"/>
                <a:cs typeface="Arial" panose="020B0604020202020204" pitchFamily="34" charset="0"/>
              </a:rPr>
              <a:t>the small print</a:t>
            </a:r>
            <a:br>
              <a:rPr lang="en-GB" sz="800" i="1" dirty="0">
                <a:latin typeface="Arial" panose="020B0604020202020204" pitchFamily="34" charset="0"/>
                <a:cs typeface="Arial" panose="020B0604020202020204" pitchFamily="34" charset="0"/>
              </a:rPr>
            </a:br>
            <a:r>
              <a:rPr lang="en-GB" sz="800" dirty="0">
                <a:latin typeface="Arial" panose="020B0604020202020204" pitchFamily="34" charset="0"/>
                <a:cs typeface="Arial" panose="020B0604020202020204" pitchFamily="34" charset="0"/>
              </a:rPr>
              <a:t>OCR’s resources are provided to support the teaching of OCR qualifications, but in no way constitute an endorsed teaching method that is required by the Board, and the decision to use them lies with the individual teacher.   Whilst every effort is made to ensure the accuracy of the content, OCR cannot be held responsible for any errors or omissions within these resources. </a:t>
            </a:r>
            <a:br>
              <a:rPr lang="en-GB" sz="800" dirty="0">
                <a:latin typeface="Arial" panose="020B0604020202020204" pitchFamily="34" charset="0"/>
                <a:cs typeface="Arial" panose="020B0604020202020204" pitchFamily="34" charset="0"/>
              </a:rPr>
            </a:br>
            <a:r>
              <a:rPr lang="en-GB" sz="800" dirty="0">
                <a:latin typeface="Arial" panose="020B0604020202020204" pitchFamily="34" charset="0"/>
                <a:cs typeface="Arial" panose="020B0604020202020204" pitchFamily="34" charset="0"/>
              </a:rPr>
              <a:t>© OCR </a:t>
            </a:r>
            <a:r>
              <a:rPr lang="en-GB" sz="800" dirty="0" smtClean="0">
                <a:latin typeface="Arial" panose="020B0604020202020204" pitchFamily="34" charset="0"/>
                <a:cs typeface="Arial" panose="020B0604020202020204" pitchFamily="34" charset="0"/>
              </a:rPr>
              <a:t>2018 </a:t>
            </a:r>
            <a:r>
              <a:rPr lang="en-GB" sz="800" dirty="0">
                <a:latin typeface="Arial" panose="020B0604020202020204" pitchFamily="34" charset="0"/>
                <a:cs typeface="Arial" panose="020B0604020202020204" pitchFamily="34" charset="0"/>
              </a:rPr>
              <a:t>- This resource may be freely copied and distributed, as long as the OCR logo and this message remain intact and OCR is acknowledged as the originator of this work.</a:t>
            </a:r>
          </a:p>
          <a:p>
            <a:pPr fontAlgn="auto">
              <a:spcBef>
                <a:spcPts val="0"/>
              </a:spcBef>
              <a:spcAft>
                <a:spcPts val="0"/>
              </a:spcAft>
              <a:defRPr/>
            </a:pPr>
            <a:r>
              <a:rPr lang="en-GB" sz="800" dirty="0">
                <a:latin typeface="Arial" panose="020B0604020202020204" pitchFamily="34" charset="0"/>
                <a:cs typeface="Arial" panose="020B0604020202020204" pitchFamily="34" charset="0"/>
              </a:rPr>
              <a:t>OCR acknowledges the use of the following content: n/a</a:t>
            </a:r>
          </a:p>
          <a:p>
            <a:pPr fontAlgn="ctr">
              <a:spcBef>
                <a:spcPts val="0"/>
              </a:spcBef>
              <a:spcAft>
                <a:spcPts val="0"/>
              </a:spcAft>
              <a:defRPr/>
            </a:pPr>
            <a:r>
              <a:rPr lang="en-GB" sz="800" dirty="0">
                <a:latin typeface="Arial" panose="020B0604020202020204" pitchFamily="34" charset="0"/>
                <a:cs typeface="Arial" panose="020B0604020202020204" pitchFamily="34" charset="0"/>
              </a:rPr>
              <a:t>Please get in touch if you want to discuss the accessibility of resources we offer to support delivery of our qualifications: </a:t>
            </a:r>
            <a:r>
              <a:rPr lang="en-GB" sz="800" u="sng" dirty="0">
                <a:latin typeface="Arial" panose="020B0604020202020204" pitchFamily="34" charset="0"/>
                <a:cs typeface="Arial" panose="020B0604020202020204" pitchFamily="34" charset="0"/>
                <a:hlinkClick r:id="rId2"/>
              </a:rPr>
              <a:t>resources.feedback@ocr.org.uk</a:t>
            </a:r>
            <a:endParaRPr lang="en-GB"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47522494"/>
      </p:ext>
    </p:extLst>
  </p:cSld>
  <p:clrMapOvr>
    <a:masterClrMapping/>
  </p:clrMapOvr>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199</TotalTime>
  <Words>806</Words>
  <Application>Microsoft Office PowerPoint</Application>
  <PresentationFormat>On-screen Show (4:3)</PresentationFormat>
  <Paragraphs>66</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1_Custom Design</vt:lpstr>
      <vt:lpstr>PowerPoint Presentation</vt:lpstr>
      <vt:lpstr>Guidance</vt:lpstr>
      <vt:lpstr>PowerPoint Presentation</vt:lpstr>
      <vt:lpstr>PowerPoint Presentation</vt:lpstr>
      <vt:lpstr>PowerPoint Presentation</vt:lpstr>
      <vt:lpstr>PowerPoint Presentation</vt:lpstr>
    </vt:vector>
  </TitlesOfParts>
  <Company>Cambridge Assessment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level Drama H459/21-22 annotated SAMs</dc:title>
  <dc:creator>OCRDrama.andPerformingArts@ocr.org.uk</dc:creator>
  <cp:keywords>drama, theatre, A Level, exam, OCR</cp:keywords>
  <cp:lastModifiedBy>Dave Adams</cp:lastModifiedBy>
  <cp:revision>38</cp:revision>
  <dcterms:created xsi:type="dcterms:W3CDTF">2015-10-07T12:54:48Z</dcterms:created>
  <dcterms:modified xsi:type="dcterms:W3CDTF">2018-08-15T10:18:00Z</dcterms:modified>
</cp:coreProperties>
</file>